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embeddedFontLst>
    <p:embeddedFont>
      <p:font typeface="MiSans" charset="-122" pitchFamily="34"/>
      <p:regular r:id="rId5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5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image" Target="../media/image-10-2.jp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4.png"/><Relationship Id="rId6" Type="http://schemas.openxmlformats.org/officeDocument/2006/relationships/image" Target="../media/image-10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image" Target="../media/image-6-2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image" Target="../media/image-13-2.png"/><Relationship Id="rId3" Type="http://schemas.openxmlformats.org/officeDocument/2006/relationships/image" Target="../media/image-13-2.png"/><Relationship Id="rId4" Type="http://schemas.openxmlformats.org/officeDocument/2006/relationships/image" Target="../media/image-13-4.png"/><Relationship Id="rId5" Type="http://schemas.openxmlformats.org/officeDocument/2006/relationships/image" Target="../media/image-2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14-2.png"/><Relationship Id="rId3" Type="http://schemas.openxmlformats.org/officeDocument/2006/relationships/image" Target="../media/image-14-2.png"/><Relationship Id="rId4" Type="http://schemas.openxmlformats.org/officeDocument/2006/relationships/image" Target="../media/image-14-2.png"/><Relationship Id="rId5" Type="http://schemas.openxmlformats.org/officeDocument/2006/relationships/image" Target="../media/image-14-5.png"/><Relationship Id="rId6" Type="http://schemas.openxmlformats.org/officeDocument/2006/relationships/image" Target="../media/image-14-5.png"/><Relationship Id="rId7" Type="http://schemas.openxmlformats.org/officeDocument/2006/relationships/image" Target="../media/image-14-5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image" Target="../media/image-6-3.png"/><Relationship Id="rId3" Type="http://schemas.openxmlformats.org/officeDocument/2006/relationships/image" Target="../media/image-6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6-3.png"/><Relationship Id="rId3" Type="http://schemas.openxmlformats.org/officeDocument/2006/relationships/image" Target="../media/image-6-3.png"/><Relationship Id="rId4" Type="http://schemas.openxmlformats.org/officeDocument/2006/relationships/image" Target="../media/image-12-4.png"/><Relationship Id="rId5" Type="http://schemas.openxmlformats.org/officeDocument/2006/relationships/image" Target="../media/image-12-4.png"/><Relationship Id="rId6" Type="http://schemas.openxmlformats.org/officeDocument/2006/relationships/image" Target="../media/image-2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jpg"/><Relationship Id="rId3" Type="http://schemas.openxmlformats.org/officeDocument/2006/relationships/image" Target="../media/image-19-3.png"/><Relationship Id="rId4" Type="http://schemas.openxmlformats.org/officeDocument/2006/relationships/image" Target="../media/image-19-3.png"/><Relationship Id="rId5" Type="http://schemas.openxmlformats.org/officeDocument/2006/relationships/image" Target="../media/image-19-3.png"/><Relationship Id="rId6" Type="http://schemas.openxmlformats.org/officeDocument/2006/relationships/image" Target="../media/image-10-4.png"/><Relationship Id="rId7" Type="http://schemas.openxmlformats.org/officeDocument/2006/relationships/image" Target="../media/image-10-4.png"/><Relationship Id="rId8" Type="http://schemas.openxmlformats.org/officeDocument/2006/relationships/image" Target="../media/image-10-4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4.png"/><Relationship Id="rId6" Type="http://schemas.openxmlformats.org/officeDocument/2006/relationships/image" Target="../media/image-2-4.png"/><Relationship Id="rId7" Type="http://schemas.openxmlformats.org/officeDocument/2006/relationships/image" Target="../media/image-2-4.png"/><Relationship Id="rId8" Type="http://schemas.openxmlformats.org/officeDocument/2006/relationships/image" Target="../media/image-2-4.png"/><Relationship Id="rId9" Type="http://schemas.openxmlformats.org/officeDocument/2006/relationships/image" Target="../media/image-2-4.png"/><Relationship Id="rId10" Type="http://schemas.openxmlformats.org/officeDocument/2006/relationships/image" Target="../media/image-2-10.png"/><Relationship Id="rId11" Type="http://schemas.openxmlformats.org/officeDocument/2006/relationships/image" Target="../media/image-2-10.png"/><Relationship Id="rId12" Type="http://schemas.openxmlformats.org/officeDocument/2006/relationships/image" Target="../media/image-2-10.png"/><Relationship Id="rId13" Type="http://schemas.openxmlformats.org/officeDocument/2006/relationships/image" Target="../media/image-2-10.png"/><Relationship Id="rId14" Type="http://schemas.openxmlformats.org/officeDocument/2006/relationships/image" Target="../media/image-2-10.png"/><Relationship Id="rId15" Type="http://schemas.openxmlformats.org/officeDocument/2006/relationships/image" Target="../media/image-2-10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21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6-3.png"/><Relationship Id="rId3" Type="http://schemas.openxmlformats.org/officeDocument/2006/relationships/image" Target="../media/image-6-3.png"/><Relationship Id="rId4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23-2.png"/><Relationship Id="rId3" Type="http://schemas.openxmlformats.org/officeDocument/2006/relationships/image" Target="../media/image-23-2.png"/><Relationship Id="rId4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14-2.png"/><Relationship Id="rId3" Type="http://schemas.openxmlformats.org/officeDocument/2006/relationships/image" Target="../media/image-14-2.png"/><Relationship Id="rId4" Type="http://schemas.openxmlformats.org/officeDocument/2006/relationships/image" Target="../media/image-14-2.png"/><Relationship Id="rId5" Type="http://schemas.openxmlformats.org/officeDocument/2006/relationships/image" Target="../media/image-14-5.png"/><Relationship Id="rId6" Type="http://schemas.openxmlformats.org/officeDocument/2006/relationships/image" Target="../media/image-14-5.png"/><Relationship Id="rId7" Type="http://schemas.openxmlformats.org/officeDocument/2006/relationships/image" Target="../media/image-14-5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image" Target="../media/image-10-2.jp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4.png"/><Relationship Id="rId6" Type="http://schemas.openxmlformats.org/officeDocument/2006/relationships/image" Target="../media/image-10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2.png"/><Relationship Id="rId4" Type="http://schemas.openxmlformats.org/officeDocument/2006/relationships/image" Target="../media/image-2-2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image" Target="../media/image-6-2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jpg"/><Relationship Id="rId3" Type="http://schemas.openxmlformats.org/officeDocument/2006/relationships/image" Target="../media/image-19-3.png"/><Relationship Id="rId4" Type="http://schemas.openxmlformats.org/officeDocument/2006/relationships/image" Target="../media/image-19-3.png"/><Relationship Id="rId5" Type="http://schemas.openxmlformats.org/officeDocument/2006/relationships/image" Target="../media/image-19-3.png"/><Relationship Id="rId6" Type="http://schemas.openxmlformats.org/officeDocument/2006/relationships/image" Target="../media/image-10-4.png"/><Relationship Id="rId7" Type="http://schemas.openxmlformats.org/officeDocument/2006/relationships/image" Target="../media/image-10-4.png"/><Relationship Id="rId8" Type="http://schemas.openxmlformats.org/officeDocument/2006/relationships/image" Target="../media/image-10-4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21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6-3.png"/><Relationship Id="rId3" Type="http://schemas.openxmlformats.org/officeDocument/2006/relationships/image" Target="../media/image-6-3.png"/><Relationship Id="rId4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image" Target="../media/image-6-3.png"/><Relationship Id="rId3" Type="http://schemas.openxmlformats.org/officeDocument/2006/relationships/image" Target="../media/image-6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14-2.png"/><Relationship Id="rId3" Type="http://schemas.openxmlformats.org/officeDocument/2006/relationships/image" Target="../media/image-14-2.png"/><Relationship Id="rId4" Type="http://schemas.openxmlformats.org/officeDocument/2006/relationships/image" Target="../media/image-14-2.png"/><Relationship Id="rId5" Type="http://schemas.openxmlformats.org/officeDocument/2006/relationships/image" Target="../media/image-14-5.png"/><Relationship Id="rId6" Type="http://schemas.openxmlformats.org/officeDocument/2006/relationships/image" Target="../media/image-14-5.png"/><Relationship Id="rId7" Type="http://schemas.openxmlformats.org/officeDocument/2006/relationships/image" Target="../media/image-14-5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image" Target="../media/image-10-2.jp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4.png"/><Relationship Id="rId6" Type="http://schemas.openxmlformats.org/officeDocument/2006/relationships/image" Target="../media/image-10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21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image" Target="../media/image-6-2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jpg"/><Relationship Id="rId3" Type="http://schemas.openxmlformats.org/officeDocument/2006/relationships/image" Target="../media/image-19-3.png"/><Relationship Id="rId4" Type="http://schemas.openxmlformats.org/officeDocument/2006/relationships/image" Target="../media/image-19-3.png"/><Relationship Id="rId5" Type="http://schemas.openxmlformats.org/officeDocument/2006/relationships/image" Target="../media/image-19-3.png"/><Relationship Id="rId6" Type="http://schemas.openxmlformats.org/officeDocument/2006/relationships/image" Target="../media/image-10-4.png"/><Relationship Id="rId7" Type="http://schemas.openxmlformats.org/officeDocument/2006/relationships/image" Target="../media/image-10-4.png"/><Relationship Id="rId8" Type="http://schemas.openxmlformats.org/officeDocument/2006/relationships/image" Target="../media/image-10-4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6-3.png"/><Relationship Id="rId3" Type="http://schemas.openxmlformats.org/officeDocument/2006/relationships/image" Target="../media/image-6-3.png"/><Relationship Id="rId4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14-2.png"/><Relationship Id="rId3" Type="http://schemas.openxmlformats.org/officeDocument/2006/relationships/image" Target="../media/image-14-2.png"/><Relationship Id="rId4" Type="http://schemas.openxmlformats.org/officeDocument/2006/relationships/image" Target="../media/image-14-2.png"/><Relationship Id="rId5" Type="http://schemas.openxmlformats.org/officeDocument/2006/relationships/image" Target="../media/image-14-5.png"/><Relationship Id="rId6" Type="http://schemas.openxmlformats.org/officeDocument/2006/relationships/image" Target="../media/image-14-5.png"/><Relationship Id="rId7" Type="http://schemas.openxmlformats.org/officeDocument/2006/relationships/image" Target="../media/image-14-5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image" Target="../media/image-10-2.jp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4.png"/><Relationship Id="rId6" Type="http://schemas.openxmlformats.org/officeDocument/2006/relationships/image" Target="../media/image-10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21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image" Target="../media/image-6-2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6-3.png"/><Relationship Id="rId3" Type="http://schemas.openxmlformats.org/officeDocument/2006/relationships/image" Target="../media/image-6-3.png"/><Relationship Id="rId4" Type="http://schemas.openxmlformats.org/officeDocument/2006/relationships/image" Target="../media/image-6-3.png"/><Relationship Id="rId5" Type="http://schemas.openxmlformats.org/officeDocument/2006/relationships/image" Target="../media/image-6-3.png"/><Relationship Id="rId6" Type="http://schemas.openxmlformats.org/officeDocument/2006/relationships/image" Target="../media/image-7-6.png"/><Relationship Id="rId7" Type="http://schemas.openxmlformats.org/officeDocument/2006/relationships/image" Target="../media/image-7-6.png"/><Relationship Id="rId8" Type="http://schemas.openxmlformats.org/officeDocument/2006/relationships/image" Target="../media/image-7-6.png"/><Relationship Id="rId9" Type="http://schemas.openxmlformats.org/officeDocument/2006/relationships/image" Target="../media/image-7-6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9-2.png"/><Relationship Id="rId3" Type="http://schemas.openxmlformats.org/officeDocument/2006/relationships/image" Target="../media/image-9-2.png"/><Relationship Id="rId4" Type="http://schemas.openxmlformats.org/officeDocument/2006/relationships/image" Target="../media/image-9-2.png"/><Relationship Id="rId5" Type="http://schemas.openxmlformats.org/officeDocument/2006/relationships/image" Target="../media/image-9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1-d2r9b89e3tpg8rchv2q0.pn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22630" y="1667510"/>
            <a:ext cx="10962640" cy="2275205"/>
          </a:xfrm>
          <a:prstGeom prst="roundRect">
            <a:avLst/>
          </a:prstGeom>
          <a:solidFill>
            <a:srgbClr val="000000">
              <a:alpha val="6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2630" y="1667510"/>
            <a:ext cx="10962640" cy="2275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217295" y="2216785"/>
            <a:ext cx="10283190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Chine vs USA 2049 : Les Nouveaux Mondes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7978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6741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955675" y="616648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4394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113157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995160" y="5490845"/>
            <a:ext cx="1793875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637270" y="5490210"/>
            <a:ext cx="204978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8-d2r9bche3tpg8rchv3p0.jpg">    </p:cNvPr>
          <p:cNvPicPr>
            <a:picLocks noChangeAspect="1"/>
          </p:cNvPicPr>
          <p:nvPr/>
        </p:nvPicPr>
        <p:blipFill>
          <a:blip r:embed="rId2"/>
          <a:srcRect l="2053" r="2053" t="0" b="0"/>
          <a:stretch/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7-d2r9bc9e3tpg8rchv3lg.png">    </p:cNvPr>
          <p:cNvPicPr>
            <a:picLocks noChangeAspect="1"/>
          </p:cNvPicPr>
          <p:nvPr/>
        </p:nvPicPr>
        <p:blipFill>
          <a:blip r:embed="rId3">
            <a:alphaModFix amt="67000"/>
          </a:blip>
          <a:srcRect l="87" r="87" t="0" b="0"/>
          <a:stretch/>
        </p:blipFill>
        <p:spPr>
          <a:xfrm>
            <a:off x="-368935" y="-328295"/>
            <a:ext cx="5752465" cy="73259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0" y="905510"/>
            <a:ext cx="637540" cy="63754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265" y="2932430"/>
            <a:ext cx="637540" cy="63754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250" y="4585335"/>
            <a:ext cx="637540" cy="63754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-635" y="2625090"/>
            <a:ext cx="5268595" cy="1506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Projections de Croissance Moyenne 2025-2049</a:t>
            </a:r>
            <a:endParaRPr lang="en-US" sz="1600" dirty="0"/>
          </a:p>
        </p:txBody>
      </p:sp>
      <p:sp>
        <p:nvSpPr>
          <p:cNvPr id="10" name="Shape 2"/>
          <p:cNvSpPr/>
          <p:nvPr/>
        </p:nvSpPr>
        <p:spPr>
          <a:xfrm>
            <a:off x="4593273" y="101473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3"/>
          <p:cNvSpPr/>
          <p:nvPr/>
        </p:nvSpPr>
        <p:spPr>
          <a:xfrm>
            <a:off x="4593273" y="101473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5457190" y="563880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5366385" y="963930"/>
            <a:ext cx="673798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Hypothèses de croissance annuelle : USA 2,1 % base, 1,4 % pessimiste, 2,8 % optimiste. Les facteurs incluent l’immigration et les réformes économiques.</a:t>
            </a: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5123498" y="304165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7"/>
          <p:cNvSpPr/>
          <p:nvPr/>
        </p:nvSpPr>
        <p:spPr>
          <a:xfrm>
            <a:off x="5123498" y="304165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5927725" y="2625090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Chine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5836285" y="3020060"/>
            <a:ext cx="6292215" cy="701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Hypothèses de croissance annuelle : Chine 2,8 % base, 0,9 % pessimiste, 4,2 % optimiste. Les facteurs incluent les sanctions et les réformes structurelles.</a:t>
            </a:r>
            <a:endParaRPr lang="en-US" sz="1600" dirty="0"/>
          </a:p>
        </p:txBody>
      </p:sp>
      <p:sp>
        <p:nvSpPr>
          <p:cNvPr id="18" name="Shape 10"/>
          <p:cNvSpPr/>
          <p:nvPr/>
        </p:nvSpPr>
        <p:spPr>
          <a:xfrm>
            <a:off x="4749483" y="469455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1"/>
          <p:cNvSpPr/>
          <p:nvPr/>
        </p:nvSpPr>
        <p:spPr>
          <a:xfrm>
            <a:off x="4749483" y="469455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5547995" y="4669155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Comparaison des Scénarios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5457190" y="5078095"/>
            <a:ext cx="651573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Tableau récapitulatif des trois scénarios côté à côté pour faciliter la comparaison des projections économiques des deux pays.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2-d2r9bb1e3tpg8rchv390.jpg">    </p:cNvPr>
          <p:cNvPicPr>
            <a:picLocks noChangeAspect="1"/>
          </p:cNvPicPr>
          <p:nvPr/>
        </p:nvPicPr>
        <p:blipFill>
          <a:blip r:embed="rId1"/>
          <a:srcRect l="0" r="0" t="236" b="236"/>
          <a:stretch/>
        </p:blipFill>
        <p:spPr>
          <a:xfrm>
            <a:off x="-53340" y="0"/>
            <a:ext cx="12245340" cy="68643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ig.png">    </p:cNvPr>
          <p:cNvPicPr>
            <a:picLocks noChangeAspect="1"/>
          </p:cNvPicPr>
          <p:nvPr/>
        </p:nvPicPr>
        <p:blipFill>
          <a:blip r:embed="rId2"/>
          <a:srcRect l="7315" r="7315" t="0" b="0"/>
          <a:stretch/>
        </p:blipFill>
        <p:spPr>
          <a:xfrm>
            <a:off x="-53975" y="0"/>
            <a:ext cx="934529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27828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 flipH="1">
            <a:off x="11314843" y="93041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2"/>
          <p:cNvSpPr/>
          <p:nvPr/>
        </p:nvSpPr>
        <p:spPr>
          <a:xfrm>
            <a:off x="11314843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flipH="1">
            <a:off x="11186668" y="93041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186668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11055654" y="93041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6"/>
          <p:cNvSpPr/>
          <p:nvPr/>
        </p:nvSpPr>
        <p:spPr>
          <a:xfrm>
            <a:off x="11055654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H="1">
            <a:off x="10924640" y="93041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924640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42290" y="774065"/>
            <a:ext cx="1049083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PIB Nominal 2049 - Scénarios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650105" y="2054225"/>
            <a:ext cx="590931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Résultats 2049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375785" y="2339340"/>
            <a:ext cx="693674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Résultats 2049 en T$ 2025 : USA base 48,7, pessimiste 38,1, optimiste 59,4 ; Chine base 38,2, pessimiste 22,4, optimiste 57,1. Le dollar fort conserve l’avantage nominal malgré rattrapage chinois.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4746625" y="4286885"/>
            <a:ext cx="590931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Fourchettes d’Incertitude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4375785" y="4551680"/>
            <a:ext cx="693674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Mise en évidence des fourchettes d’incertitude pour chaque scénario, reflétant les différentes évolutions possibles de l’économie mondiale.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7-d2r9bc9e3tpg8rchv3mg.jpeg">    </p:cNvPr>
          <p:cNvPicPr>
            <a:picLocks noChangeAspect="1"/>
          </p:cNvPicPr>
          <p:nvPr/>
        </p:nvPicPr>
        <p:blipFill>
          <a:blip r:embed="rId1"/>
          <a:srcRect l="53460" r="2189" t="863" b="55034"/>
          <a:stretch/>
        </p:blipFill>
        <p:spPr>
          <a:xfrm flipH="1"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4-d2r9bbhe3tpg8rchv3f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2184400"/>
            <a:ext cx="12192000" cy="83693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998220"/>
            <a:ext cx="98698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PIB PPA 2049 - Scénarios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1573530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0"/>
          <p:cNvSpPr/>
          <p:nvPr/>
        </p:nvSpPr>
        <p:spPr>
          <a:xfrm>
            <a:off x="157353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H="1">
            <a:off x="1445260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44526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 flipH="1">
            <a:off x="1313815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4"/>
          <p:cNvSpPr/>
          <p:nvPr/>
        </p:nvSpPr>
        <p:spPr>
          <a:xfrm>
            <a:off x="131381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 flipH="1">
            <a:off x="1183005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118300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2" descr="https://kimi-img.moonshot.cn/pub/slides/slides_tmpl/image/25-09-02-14:58:52-d2r9bb1e3tpg8rchv3bg.png">    </p:cNvPr>
          <p:cNvPicPr>
            <a:picLocks noChangeAspect="1"/>
          </p:cNvPicPr>
          <p:nvPr/>
        </p:nvPicPr>
        <p:blipFill>
          <a:blip r:embed="rId3"/>
          <a:srcRect l="0" r="0" t="357" b="357"/>
          <a:stretch/>
        </p:blipFill>
        <p:spPr>
          <a:xfrm flipH="1" flipV="1">
            <a:off x="662940" y="541020"/>
            <a:ext cx="355600" cy="304800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09-02-14:58:52-d2r9bb1e3tpg8rchv3a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725" y="2553335"/>
            <a:ext cx="817880" cy="81788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9-02-14:58:54-d2r9bbhe3tpg8rchv3e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325" y="1831340"/>
            <a:ext cx="817880" cy="805180"/>
          </a:xfrm>
          <a:prstGeom prst="rect">
            <a:avLst/>
          </a:prstGeom>
        </p:spPr>
      </p:pic>
      <p:pic>
        <p:nvPicPr>
          <p:cNvPr id="24" name="Image 5" descr="https://kimi-img.moonshot.cn/pub/slides/slides_tmpl/image/25-09-02-14:58:54-d2r9bbhe3tpg8rchv3e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925" y="2553335"/>
            <a:ext cx="817880" cy="80518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1831340" y="2662555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8"/>
          <p:cNvSpPr/>
          <p:nvPr/>
        </p:nvSpPr>
        <p:spPr>
          <a:xfrm>
            <a:off x="1831340" y="2662555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579120" y="3573780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Résultats 2049</a:t>
            </a:r>
            <a:endParaRPr lang="en-US" sz="1600" dirty="0"/>
          </a:p>
        </p:txBody>
      </p:sp>
      <p:sp>
        <p:nvSpPr>
          <p:cNvPr id="28" name="Text 20"/>
          <p:cNvSpPr/>
          <p:nvPr/>
        </p:nvSpPr>
        <p:spPr>
          <a:xfrm>
            <a:off x="542290" y="3893185"/>
            <a:ext cx="339344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Résultats 2049 en T$ PPA 2025 : Chine base 68,3, pessimiste 42,1, optimiste 89,4 ; USA base 48,7, pessimiste 38,1, optimiste 59,4. La Chine devient première économie PPA dans le scénario base.</a:t>
            </a:r>
            <a:endParaRPr lang="en-US" sz="1600" dirty="0"/>
          </a:p>
        </p:txBody>
      </p:sp>
      <p:sp>
        <p:nvSpPr>
          <p:cNvPr id="29" name="Shape 21"/>
          <p:cNvSpPr/>
          <p:nvPr/>
        </p:nvSpPr>
        <p:spPr>
          <a:xfrm>
            <a:off x="5488940" y="1936115"/>
            <a:ext cx="607060" cy="5175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2"/>
          <p:cNvSpPr/>
          <p:nvPr/>
        </p:nvSpPr>
        <p:spPr>
          <a:xfrm>
            <a:off x="5488940" y="1936115"/>
            <a:ext cx="607060" cy="51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1" name="Text 23"/>
          <p:cNvSpPr/>
          <p:nvPr/>
        </p:nvSpPr>
        <p:spPr>
          <a:xfrm>
            <a:off x="4255135" y="2823845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Écart PIB/Habitant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4197350" y="3187065"/>
            <a:ext cx="3393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L’écart en termes de PIB/habitant demeure massif, reflétant les différences de niveau de vie entre les deux pays.</a:t>
            </a:r>
            <a:endParaRPr lang="en-US" sz="1600" dirty="0"/>
          </a:p>
        </p:txBody>
      </p:sp>
      <p:sp>
        <p:nvSpPr>
          <p:cNvPr id="33" name="Shape 25"/>
          <p:cNvSpPr/>
          <p:nvPr/>
        </p:nvSpPr>
        <p:spPr>
          <a:xfrm>
            <a:off x="9400540" y="2658110"/>
            <a:ext cx="607060" cy="5175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4" name="Text 26"/>
          <p:cNvSpPr/>
          <p:nvPr/>
        </p:nvSpPr>
        <p:spPr>
          <a:xfrm>
            <a:off x="9400540" y="2658110"/>
            <a:ext cx="607060" cy="51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7802880" y="3555365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Limites de la PPA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7745095" y="3905885"/>
            <a:ext cx="3393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PPA sous-évalue les services high-tech et sur-évalue la construction, rendant certains comparatifs moins pertinents.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4-d2r9bbhe3tpg8rchv3cg.jpg">    </p:cNvPr>
          <p:cNvPicPr>
            <a:picLocks noChangeAspect="1"/>
          </p:cNvPicPr>
          <p:nvPr/>
        </p:nvPicPr>
        <p:blipFill>
          <a:blip r:embed="rId1"/>
          <a:srcRect l="15670" r="453" t="0" b="0"/>
          <a:stretch/>
        </p:blipFill>
        <p:spPr>
          <a:xfrm flipH="1"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2-d2r9bb1e3tpg8rchv39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74815" y="1954530"/>
            <a:ext cx="5417820" cy="338074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2-d2r9bb1e3tpg8rchv3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" y="1955165"/>
            <a:ext cx="6097905" cy="325310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42290" y="739140"/>
            <a:ext cx="1093279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 Moyen Projecté 2049</a:t>
            </a:r>
            <a:endParaRPr lang="en-US" sz="1600" dirty="0"/>
          </a:p>
        </p:txBody>
      </p:sp>
      <p:pic>
        <p:nvPicPr>
          <p:cNvPr id="15" name="Image 3" descr="https://kimi-img.moonshot.cn/pub/slides/slides_tmpl/image/25-09-02-14:58:52-d2r9bb1e3tpg8rchv3b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85" y="1686560"/>
            <a:ext cx="3691890" cy="369189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1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2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3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4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1" name="Image 4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340360" y="2213610"/>
            <a:ext cx="44621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PIB/Habitant 2049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376555" y="2571750"/>
            <a:ext cx="3871595" cy="2383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PIB/habitant 2049 : USA base 118 400 $, pessimiste 89 200 $, optimiste 142 300 $ ; Chine base 27 200 $, pessimiste 15 800 $, optimiste 42 100 $. La Chine reste en revenu intermédiaire supérieur.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7589520" y="2214880"/>
            <a:ext cx="44621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Seuil « High Income » OCDE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874635" y="2573020"/>
            <a:ext cx="4141470" cy="2635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Chine n’atteint pas le seuil « high income » OCDE dans le scénario de base, reflétant les défis de convergence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4801235"/>
            <a:ext cx="10161905" cy="15894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11935" y="3267075"/>
            <a:ext cx="10161905" cy="15894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706880"/>
            <a:ext cx="10161905" cy="1589405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42290" y="781050"/>
            <a:ext cx="101981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Endettement Total 2025</a:t>
            </a:r>
            <a:endParaRPr lang="en-US" sz="1600" dirty="0"/>
          </a:p>
        </p:txBody>
      </p:sp>
      <p:pic>
        <p:nvPicPr>
          <p:cNvPr id="15" name="Image 4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95" y="1966595"/>
            <a:ext cx="1089025" cy="1089025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330" y="3519805"/>
            <a:ext cx="1089025" cy="1089025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95" y="5079365"/>
            <a:ext cx="1089025" cy="1089025"/>
          </a:xfrm>
          <a:prstGeom prst="rect">
            <a:avLst/>
          </a:prstGeom>
        </p:spPr>
      </p:pic>
      <p:sp>
        <p:nvSpPr>
          <p:cNvPr id="18" name="Shape 9"/>
          <p:cNvSpPr/>
          <p:nvPr/>
        </p:nvSpPr>
        <p:spPr>
          <a:xfrm>
            <a:off x="1229678" y="220218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0"/>
          <p:cNvSpPr/>
          <p:nvPr/>
        </p:nvSpPr>
        <p:spPr>
          <a:xfrm>
            <a:off x="1229678" y="220218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2412365" y="1929765"/>
            <a:ext cx="58439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Dette USA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2321345" y="2288940"/>
            <a:ext cx="7796220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Dette publique + privée % PIB : USA 274 % (124 % publique, 150 % privée). Le niveau d’endettement influence la stabilité financière et les politiques économiques.</a:t>
            </a:r>
            <a:endParaRPr lang="en-US" sz="1600" dirty="0"/>
          </a:p>
        </p:txBody>
      </p:sp>
      <p:sp>
        <p:nvSpPr>
          <p:cNvPr id="22" name="Shape 13"/>
          <p:cNvSpPr/>
          <p:nvPr/>
        </p:nvSpPr>
        <p:spPr>
          <a:xfrm>
            <a:off x="10501630" y="375539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4"/>
          <p:cNvSpPr/>
          <p:nvPr/>
        </p:nvSpPr>
        <p:spPr>
          <a:xfrm>
            <a:off x="10501630" y="375539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3332480" y="3491865"/>
            <a:ext cx="69894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Dette Chine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2147779" y="3759376"/>
            <a:ext cx="7796220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Dette publique + privée % PIB : Chine 400 % (77 % officielle, 110 % LGFV cachée, 213 % privée). Les LGFV représentent un risque systémique.</a:t>
            </a:r>
            <a:endParaRPr lang="en-US" sz="1600" dirty="0"/>
          </a:p>
        </p:txBody>
      </p:sp>
      <p:sp>
        <p:nvSpPr>
          <p:cNvPr id="26" name="Shape 17"/>
          <p:cNvSpPr/>
          <p:nvPr/>
        </p:nvSpPr>
        <p:spPr>
          <a:xfrm>
            <a:off x="1229678" y="531495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8"/>
          <p:cNvSpPr/>
          <p:nvPr/>
        </p:nvSpPr>
        <p:spPr>
          <a:xfrm>
            <a:off x="1229678" y="531495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9"/>
          <p:cNvSpPr/>
          <p:nvPr/>
        </p:nvSpPr>
        <p:spPr>
          <a:xfrm>
            <a:off x="2412365" y="5006975"/>
            <a:ext cx="58439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Comparaison Visuelle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2321345" y="5297316"/>
            <a:ext cx="779622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Comparaison visuelle des piles de dette pour illustrer les différences structurelles entre les deux économies.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4-d2r9bbhe3tpg8rchv3dg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 flipH="1">
            <a:off x="0" y="0"/>
            <a:ext cx="12078970" cy="68014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57925" y="-1711960"/>
            <a:ext cx="2129790" cy="8610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66545" y="710565"/>
            <a:ext cx="10184130" cy="655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Risque de Crise Financière Chinoise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57925" y="811530"/>
            <a:ext cx="2129790" cy="86106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9-02-14:58:54-d2r9bbhe3tpg8rchv3e0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84530" y="1433830"/>
            <a:ext cx="4831080" cy="48310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49365" y="1729105"/>
            <a:ext cx="509651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Scénarios LGFV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515610" y="2117725"/>
            <a:ext cx="597090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Scénarios LGFV 2028-2035 : probabilité défaut 35 %, impact -2,5 à -4 % croissance, bailout 3-5 T RMB entraînant inflation et dépréciation yuan 15-20 %.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976620" y="4252595"/>
            <a:ext cx="546925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Mécanismes de Résolution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5615305" y="4641215"/>
            <a:ext cx="587121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Comparaison mécanismes de résolution : FDIC transparent vs opacité chinoise. Tableau flux de contagion pour illustrer les risques de propagation.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Démographie &amp; Capital Humain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7" b="17"/>
          <a:stretch/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j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460500"/>
            <a:ext cx="11003280" cy="18072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53165" y="9309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53165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224895" y="9309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24895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93450" y="9309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93450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62640" y="9309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62640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15" y="71042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Données Démographiques Fondamentales 2025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2021813" y="2825476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2021813" y="282547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811493" y="1760581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5811493" y="176058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9401148" y="1152251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9401148" y="115225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2178605" y="2936563"/>
            <a:ext cx="3643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2178605" y="2936563"/>
            <a:ext cx="3643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80435" y="3709885"/>
            <a:ext cx="3145914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Pyramide des Âges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764540" y="4006215"/>
            <a:ext cx="3496945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Pyramide des âges 2025 : Chine médiane 40,5 ans, ratio dépendance 45 %, déclin -0,6 %/an ; USA médiane 39,2 ans, ratio 38 %, croissance +0,4 %/an via immigration.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5942893" y="1871668"/>
            <a:ext cx="4811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5942893" y="1871668"/>
            <a:ext cx="4811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4577208" y="3404417"/>
            <a:ext cx="314591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Évolution de la Population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4346575" y="3688080"/>
            <a:ext cx="349694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Chine perd 100 M actifs 20-59 ans d’ici 2045. Le vieillissement de la population impacte la croissance économique et la politique sociale.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9532548" y="1263338"/>
            <a:ext cx="4811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9532548" y="1263338"/>
            <a:ext cx="4811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202723" y="2675838"/>
            <a:ext cx="317721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Seuil Critique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7969250" y="2955925"/>
            <a:ext cx="349694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Seuil critique dépendance 50 %. Un ratio de dépendance élevé peut freiner la croissance économique et augmenter les coûts de soutien social.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77000" y="1530350"/>
            <a:ext cx="3995420" cy="52133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255" y="1530350"/>
            <a:ext cx="3995420" cy="52133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 flipH="1">
            <a:off x="11315065" y="9817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2"/>
          <p:cNvSpPr/>
          <p:nvPr/>
        </p:nvSpPr>
        <p:spPr>
          <a:xfrm>
            <a:off x="11315065" y="9817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 flipH="1">
            <a:off x="11186795" y="9817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186795" y="9817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 flipH="1">
            <a:off x="11055350" y="9817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11055350" y="9817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 flipH="1">
            <a:off x="10924540" y="9817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10924540" y="9817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42215" y="75106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du Vieillissement sur la Croissance</a:t>
            </a:r>
            <a:endParaRPr lang="en-US" sz="1600" dirty="0"/>
          </a:p>
        </p:txBody>
      </p:sp>
      <p:pic>
        <p:nvPicPr>
          <p:cNvPr id="15" name="Image 3" descr="https://kimi-img.moonshot.cn/pub/slides/slides_tmpl/image/25-09-02-14:58:52-d2r9bb1e3tpg8rchv3a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745" y="1704975"/>
            <a:ext cx="817880" cy="81788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2-14:58:52-d2r9bb1e3tpg8rchv3a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770" y="1704975"/>
            <a:ext cx="817880" cy="817880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1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3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4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2" name="Image 5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23" name="Shape 15"/>
          <p:cNvSpPr/>
          <p:nvPr/>
        </p:nvSpPr>
        <p:spPr>
          <a:xfrm>
            <a:off x="3007360" y="1814195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6"/>
          <p:cNvSpPr/>
          <p:nvPr/>
        </p:nvSpPr>
        <p:spPr>
          <a:xfrm>
            <a:off x="3007360" y="1814195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17"/>
          <p:cNvSpPr/>
          <p:nvPr/>
        </p:nvSpPr>
        <p:spPr>
          <a:xfrm>
            <a:off x="1266190" y="2686685"/>
            <a:ext cx="38525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Modèle Cobb-Douglas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753110" y="3015615"/>
            <a:ext cx="456057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Modèle Cobb-Douglas ajusté : pénalité démo Chine -0,8 %/an 2030-2049, bonus USA +0,3 % via immigration qualifiée. Aucun pays n’a maintenu &gt;3 % croissance avec population en déclin absolu.</a:t>
            </a: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>
            <a:off x="8414385" y="1814195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0"/>
          <p:cNvSpPr/>
          <p:nvPr/>
        </p:nvSpPr>
        <p:spPr>
          <a:xfrm>
            <a:off x="8414385" y="1814195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1"/>
          <p:cNvSpPr/>
          <p:nvPr/>
        </p:nvSpPr>
        <p:spPr>
          <a:xfrm>
            <a:off x="6506210" y="2686685"/>
            <a:ext cx="414782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Graphique Synthétique</a:t>
            </a:r>
            <a:endParaRPr lang="en-US" sz="1600" dirty="0"/>
          </a:p>
        </p:txBody>
      </p:sp>
      <p:sp>
        <p:nvSpPr>
          <p:cNvPr id="30" name="Text 22"/>
          <p:cNvSpPr/>
          <p:nvPr/>
        </p:nvSpPr>
        <p:spPr>
          <a:xfrm>
            <a:off x="6095365" y="3015615"/>
            <a:ext cx="456057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Graphique synthétique de la croissance potentielle pour illustrer l’impact démographique sur les deux économies.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5-d2r9bbpe3tpg8rchv3h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05" y="3306486"/>
            <a:ext cx="1219200" cy="11938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8-d2r9bche3tpg8rchv3r0.jpg">    </p:cNvPr>
          <p:cNvPicPr>
            <a:picLocks noChangeAspect="1"/>
          </p:cNvPicPr>
          <p:nvPr/>
        </p:nvPicPr>
        <p:blipFill>
          <a:blip r:embed="rId2"/>
          <a:srcRect l="45058" r="294" t="0" b="33557"/>
          <a:stretch/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29" y="3128154"/>
            <a:ext cx="9345841" cy="147565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3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1" y="1534296"/>
            <a:ext cx="9345841" cy="1475659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53" y="4729056"/>
            <a:ext cx="9345841" cy="1475659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42290" y="733425"/>
            <a:ext cx="106445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Capital Humain - Éducation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0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1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3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1" name="Image 5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70" y="1965325"/>
            <a:ext cx="637540" cy="637540"/>
          </a:xfrm>
          <a:prstGeom prst="rect">
            <a:avLst/>
          </a:prstGeom>
        </p:spPr>
      </p:pic>
      <p:pic>
        <p:nvPicPr>
          <p:cNvPr id="22" name="Image 6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320" y="3571240"/>
            <a:ext cx="637540" cy="637540"/>
          </a:xfrm>
          <a:prstGeom prst="rect">
            <a:avLst/>
          </a:prstGeom>
        </p:spPr>
      </p:pic>
      <p:pic>
        <p:nvPicPr>
          <p:cNvPr id="23" name="Image 7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025" y="5180965"/>
            <a:ext cx="637540" cy="637540"/>
          </a:xfrm>
          <a:prstGeom prst="rect">
            <a:avLst/>
          </a:prstGeom>
        </p:spPr>
      </p:pic>
      <p:sp>
        <p:nvSpPr>
          <p:cNvPr id="24" name="Shape 14"/>
          <p:cNvSpPr/>
          <p:nvPr/>
        </p:nvSpPr>
        <p:spPr>
          <a:xfrm>
            <a:off x="883603" y="207454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5"/>
          <p:cNvSpPr/>
          <p:nvPr/>
        </p:nvSpPr>
        <p:spPr>
          <a:xfrm>
            <a:off x="883603" y="207454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1599565" y="1724025"/>
            <a:ext cx="87776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Taux de Diplômés</a:t>
            </a:r>
            <a:endParaRPr lang="en-US" sz="1600" dirty="0"/>
          </a:p>
        </p:txBody>
      </p:sp>
      <p:sp>
        <p:nvSpPr>
          <p:cNvPr id="27" name="Text 17"/>
          <p:cNvSpPr/>
          <p:nvPr/>
        </p:nvSpPr>
        <p:spPr>
          <a:xfrm>
            <a:off x="1508125" y="2051685"/>
            <a:ext cx="8465185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Taux diplômés supérieur : USA 45 %, Chine 30 %. Le niveau d’éducation influence la capacité d’innovation et la productivité.</a:t>
            </a:r>
            <a:endParaRPr lang="en-US" sz="1600" dirty="0"/>
          </a:p>
        </p:txBody>
      </p:sp>
      <p:sp>
        <p:nvSpPr>
          <p:cNvPr id="28" name="Shape 18"/>
          <p:cNvSpPr/>
          <p:nvPr/>
        </p:nvSpPr>
        <p:spPr>
          <a:xfrm>
            <a:off x="1880553" y="368046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19"/>
          <p:cNvSpPr/>
          <p:nvPr/>
        </p:nvSpPr>
        <p:spPr>
          <a:xfrm>
            <a:off x="1880553" y="368046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2552065" y="3296920"/>
            <a:ext cx="811085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Classement Universitaire</a:t>
            </a:r>
            <a:endParaRPr lang="en-US" sz="1600" dirty="0"/>
          </a:p>
        </p:txBody>
      </p:sp>
      <p:sp>
        <p:nvSpPr>
          <p:cNvPr id="31" name="Text 21"/>
          <p:cNvSpPr/>
          <p:nvPr/>
        </p:nvSpPr>
        <p:spPr>
          <a:xfrm>
            <a:off x="2460625" y="3624580"/>
            <a:ext cx="8465185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Classement Shanghai TOP 500 : USA 128 univ, Chine 86 (20 soupçonnées fraude). La qualité des universités impacte la formation des talents.</a:t>
            </a:r>
            <a:endParaRPr lang="en-US" sz="1600" dirty="0"/>
          </a:p>
        </p:txBody>
      </p:sp>
      <p:sp>
        <p:nvSpPr>
          <p:cNvPr id="32" name="Shape 22"/>
          <p:cNvSpPr/>
          <p:nvPr/>
        </p:nvSpPr>
        <p:spPr>
          <a:xfrm>
            <a:off x="3203258" y="529018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3"/>
          <p:cNvSpPr/>
          <p:nvPr/>
        </p:nvSpPr>
        <p:spPr>
          <a:xfrm>
            <a:off x="3203258" y="529018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24"/>
          <p:cNvSpPr/>
          <p:nvPr/>
        </p:nvSpPr>
        <p:spPr>
          <a:xfrm>
            <a:off x="3882390" y="4923790"/>
            <a:ext cx="760285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Fuites de Cerveaux</a:t>
            </a:r>
            <a:endParaRPr lang="en-US" sz="1600" dirty="0"/>
          </a:p>
        </p:txBody>
      </p:sp>
      <p:sp>
        <p:nvSpPr>
          <p:cNvPr id="35" name="Text 25"/>
          <p:cNvSpPr/>
          <p:nvPr/>
        </p:nvSpPr>
        <p:spPr>
          <a:xfrm>
            <a:off x="3791585" y="5200650"/>
            <a:ext cx="8383270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Fuites cerveaux 500 k/an Chine vers OCDE. La migration des talents qualifiés influence le développement technologique et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3-d2r9b8pe3tpg8rchv2tg.jpg">    </p:cNvPr>
          <p:cNvPicPr>
            <a:picLocks noChangeAspect="1"/>
          </p:cNvPicPr>
          <p:nvPr/>
        </p:nvPicPr>
        <p:blipFill>
          <a:blip r:embed="rId1"/>
          <a:srcRect l="0" r="0" t="18" b="18"/>
          <a:stretch/>
        </p:blipFill>
        <p:spPr>
          <a:xfrm>
            <a:off x="-11363" y="0"/>
            <a:ext cx="12203363" cy="687102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923290" y="1731010"/>
            <a:ext cx="19050" cy="33909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635" y="913130"/>
            <a:ext cx="323850" cy="32385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86360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95123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1039495" y="607250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27125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21539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3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915" y="1706245"/>
            <a:ext cx="2721610" cy="220218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775" y="1706245"/>
            <a:ext cx="2721610" cy="2202180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040" y="1706245"/>
            <a:ext cx="2721610" cy="2201545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915" y="3719830"/>
            <a:ext cx="2721610" cy="2202180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1775" y="3719830"/>
            <a:ext cx="2721610" cy="2202180"/>
          </a:xfrm>
          <a:prstGeom prst="rect">
            <a:avLst/>
          </a:prstGeom>
        </p:spPr>
      </p:pic>
      <p:pic>
        <p:nvPicPr>
          <p:cNvPr id="15" name="Image 8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7040" y="3719830"/>
            <a:ext cx="2721610" cy="2201545"/>
          </a:xfrm>
          <a:prstGeom prst="rect">
            <a:avLst/>
          </a:prstGeom>
        </p:spPr>
      </p:pic>
      <p:pic>
        <p:nvPicPr>
          <p:cNvPr id="16" name="Image 9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0470" y="1706245"/>
            <a:ext cx="1969135" cy="97155"/>
          </a:xfrm>
          <a:prstGeom prst="rect">
            <a:avLst/>
          </a:prstGeom>
        </p:spPr>
      </p:pic>
      <p:pic>
        <p:nvPicPr>
          <p:cNvPr id="17" name="Image 10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8140" y="1706245"/>
            <a:ext cx="1969135" cy="97155"/>
          </a:xfrm>
          <a:prstGeom prst="rect">
            <a:avLst/>
          </a:prstGeom>
        </p:spPr>
      </p:pic>
      <p:pic>
        <p:nvPicPr>
          <p:cNvPr id="18" name="Image 11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3880" y="1706245"/>
            <a:ext cx="1969135" cy="97155"/>
          </a:xfrm>
          <a:prstGeom prst="rect">
            <a:avLst/>
          </a:prstGeom>
        </p:spPr>
      </p:pic>
      <p:pic>
        <p:nvPicPr>
          <p:cNvPr id="19" name="Image 12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0470" y="3719830"/>
            <a:ext cx="1969135" cy="97155"/>
          </a:xfrm>
          <a:prstGeom prst="rect">
            <a:avLst/>
          </a:prstGeom>
        </p:spPr>
      </p:pic>
      <p:pic>
        <p:nvPicPr>
          <p:cNvPr id="20" name="Image 13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8140" y="3719830"/>
            <a:ext cx="1969135" cy="97155"/>
          </a:xfrm>
          <a:prstGeom prst="rect">
            <a:avLst/>
          </a:prstGeom>
        </p:spPr>
      </p:pic>
      <p:pic>
        <p:nvPicPr>
          <p:cNvPr id="21" name="Image 14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3880" y="3719830"/>
            <a:ext cx="1969135" cy="97155"/>
          </a:xfrm>
          <a:prstGeom prst="rect">
            <a:avLst/>
          </a:prstGeom>
        </p:spPr>
      </p:pic>
      <p:sp>
        <p:nvSpPr>
          <p:cNvPr id="22" name="Text 5"/>
          <p:cNvSpPr/>
          <p:nvPr/>
        </p:nvSpPr>
        <p:spPr>
          <a:xfrm>
            <a:off x="795704" y="723889"/>
            <a:ext cx="2639059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Shape 6"/>
          <p:cNvSpPr/>
          <p:nvPr/>
        </p:nvSpPr>
        <p:spPr>
          <a:xfrm>
            <a:off x="3073400" y="1906270"/>
            <a:ext cx="834390" cy="69088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7"/>
          <p:cNvSpPr/>
          <p:nvPr/>
        </p:nvSpPr>
        <p:spPr>
          <a:xfrm>
            <a:off x="3073400" y="1906270"/>
            <a:ext cx="834390" cy="690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8"/>
          <p:cNvSpPr/>
          <p:nvPr/>
        </p:nvSpPr>
        <p:spPr>
          <a:xfrm>
            <a:off x="2452370" y="2576830"/>
            <a:ext cx="2500630" cy="696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Cadre &amp; Scénarios</a:t>
            </a:r>
            <a:endParaRPr lang="en-US" sz="1600" dirty="0"/>
          </a:p>
        </p:txBody>
      </p:sp>
      <p:sp>
        <p:nvSpPr>
          <p:cNvPr id="26" name="Shape 9"/>
          <p:cNvSpPr/>
          <p:nvPr/>
        </p:nvSpPr>
        <p:spPr>
          <a:xfrm>
            <a:off x="6035040" y="1911985"/>
            <a:ext cx="834390" cy="691515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0"/>
          <p:cNvSpPr/>
          <p:nvPr/>
        </p:nvSpPr>
        <p:spPr>
          <a:xfrm>
            <a:off x="6035040" y="1911985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8" name="Text 11"/>
          <p:cNvSpPr/>
          <p:nvPr/>
        </p:nvSpPr>
        <p:spPr>
          <a:xfrm>
            <a:off x="5361940" y="2576830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Économie &amp; Dette</a:t>
            </a:r>
            <a:endParaRPr lang="en-US" sz="1600" dirty="0"/>
          </a:p>
        </p:txBody>
      </p:sp>
      <p:sp>
        <p:nvSpPr>
          <p:cNvPr id="29" name="Shape 12"/>
          <p:cNvSpPr/>
          <p:nvPr/>
        </p:nvSpPr>
        <p:spPr>
          <a:xfrm>
            <a:off x="8758555" y="1906270"/>
            <a:ext cx="834390" cy="691515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13"/>
          <p:cNvSpPr/>
          <p:nvPr/>
        </p:nvSpPr>
        <p:spPr>
          <a:xfrm>
            <a:off x="8758555" y="1906270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14"/>
          <p:cNvSpPr/>
          <p:nvPr/>
        </p:nvSpPr>
        <p:spPr>
          <a:xfrm>
            <a:off x="8117205" y="2576830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Démographie &amp; Capital Humain</a:t>
            </a:r>
            <a:endParaRPr lang="en-US" sz="1600" dirty="0"/>
          </a:p>
        </p:txBody>
      </p:sp>
      <p:sp>
        <p:nvSpPr>
          <p:cNvPr id="32" name="Shape 15"/>
          <p:cNvSpPr/>
          <p:nvPr/>
        </p:nvSpPr>
        <p:spPr>
          <a:xfrm>
            <a:off x="3073400" y="3919855"/>
            <a:ext cx="834390" cy="69723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16"/>
          <p:cNvSpPr/>
          <p:nvPr/>
        </p:nvSpPr>
        <p:spPr>
          <a:xfrm>
            <a:off x="3073400" y="3919855"/>
            <a:ext cx="834390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4" name="Text 17"/>
          <p:cNvSpPr/>
          <p:nvPr/>
        </p:nvSpPr>
        <p:spPr>
          <a:xfrm>
            <a:off x="2452370" y="4609465"/>
            <a:ext cx="2500630" cy="697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 &amp; Technologie</a:t>
            </a:r>
            <a:endParaRPr lang="en-US" sz="1600" dirty="0"/>
          </a:p>
        </p:txBody>
      </p:sp>
      <p:sp>
        <p:nvSpPr>
          <p:cNvPr id="35" name="Shape 18"/>
          <p:cNvSpPr/>
          <p:nvPr/>
        </p:nvSpPr>
        <p:spPr>
          <a:xfrm>
            <a:off x="6035040" y="3925570"/>
            <a:ext cx="834390" cy="691515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6" name="Text 19"/>
          <p:cNvSpPr/>
          <p:nvPr/>
        </p:nvSpPr>
        <p:spPr>
          <a:xfrm>
            <a:off x="6035040" y="3925570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7" name="Text 20"/>
          <p:cNvSpPr/>
          <p:nvPr/>
        </p:nvSpPr>
        <p:spPr>
          <a:xfrm>
            <a:off x="5361940" y="4609465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Puissance Militaire &amp; Diplomatie</a:t>
            </a:r>
            <a:endParaRPr lang="en-US" sz="1600" dirty="0"/>
          </a:p>
        </p:txBody>
      </p:sp>
      <p:sp>
        <p:nvSpPr>
          <p:cNvPr id="38" name="Shape 21"/>
          <p:cNvSpPr/>
          <p:nvPr/>
        </p:nvSpPr>
        <p:spPr>
          <a:xfrm>
            <a:off x="8758555" y="3919855"/>
            <a:ext cx="834390" cy="691515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9" name="Text 22"/>
          <p:cNvSpPr/>
          <p:nvPr/>
        </p:nvSpPr>
        <p:spPr>
          <a:xfrm>
            <a:off x="8758555" y="3919855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0" name="Text 23"/>
          <p:cNvSpPr/>
          <p:nvPr/>
        </p:nvSpPr>
        <p:spPr>
          <a:xfrm>
            <a:off x="8117205" y="4609465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Monnaie &amp; Finance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 &amp; Technologie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7-d2r9bc9e3tpg8rchv3kg.png">    </p:cNvPr>
          <p:cNvPicPr>
            <a:picLocks noChangeAspect="1"/>
          </p:cNvPicPr>
          <p:nvPr/>
        </p:nvPicPr>
        <p:blipFill>
          <a:blip r:embed="rId2"/>
          <a:srcRect l="23" r="23" t="0" b="0"/>
          <a:stretch/>
        </p:blipFill>
        <p:spPr>
          <a:xfrm>
            <a:off x="0" y="0"/>
            <a:ext cx="12192635" cy="358965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408305" y="21418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408305" y="21418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084320" y="19259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4084320" y="19259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759700" y="21418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759700" y="21418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42290" y="732155"/>
            <a:ext cx="101981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 - Dépôts de Brevets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6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7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8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3" name="Shape 19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4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552137" y="2222623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1"/>
          <p:cNvSpPr/>
          <p:nvPr/>
        </p:nvSpPr>
        <p:spPr>
          <a:xfrm>
            <a:off x="1552137" y="2222623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969974" y="28433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Brevets 2024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565785" y="3405505"/>
            <a:ext cx="330581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Brevets 2024 : Chine 1,58 M vs USA 285 k, mais taux exploitation 8 % vs 42 %. La qualité des brevets est un facteur clé de l’innovation.</a:t>
            </a:r>
            <a:endParaRPr lang="en-US" sz="1600" dirty="0"/>
          </a:p>
        </p:txBody>
      </p:sp>
      <p:sp>
        <p:nvSpPr>
          <p:cNvPr id="29" name="Shape 24"/>
          <p:cNvSpPr/>
          <p:nvPr/>
        </p:nvSpPr>
        <p:spPr>
          <a:xfrm>
            <a:off x="5481080" y="2006723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5"/>
          <p:cNvSpPr/>
          <p:nvPr/>
        </p:nvSpPr>
        <p:spPr>
          <a:xfrm>
            <a:off x="5481080" y="2006723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4645862" y="26274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Brevets High-Value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4241800" y="3189605"/>
            <a:ext cx="330581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Brevets high-value familles internationales : USA 45 %, Chine 4 %. Les brevets de haute valeur représentent les avancées technologiques les plus significatives.</a:t>
            </a:r>
            <a:endParaRPr lang="en-US" sz="1600" dirty="0"/>
          </a:p>
        </p:txBody>
      </p:sp>
      <p:sp>
        <p:nvSpPr>
          <p:cNvPr id="33" name="Shape 28"/>
          <p:cNvSpPr/>
          <p:nvPr/>
        </p:nvSpPr>
        <p:spPr>
          <a:xfrm>
            <a:off x="9156333" y="2222623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4" name="Text 29"/>
          <p:cNvSpPr/>
          <p:nvPr/>
        </p:nvSpPr>
        <p:spPr>
          <a:xfrm>
            <a:off x="9156333" y="2222623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321115" y="28433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Utility Models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7917180" y="3405505"/>
            <a:ext cx="330581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60 % brevets chinois sont « utility models » protection 10 ans. Les utility models sont des innovations mineures avec une protection plus courte.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75275" y="-3006090"/>
            <a:ext cx="1304925" cy="1072896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737870"/>
            <a:ext cx="992695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 - R&amp;D et Output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75275" y="-1408430"/>
            <a:ext cx="1304925" cy="1072896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75275" y="231775"/>
            <a:ext cx="1304925" cy="107289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6770" y="2098675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R&amp;D 2023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3388360" y="1831340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R&amp;D 2023 : USA 720 G$ (2,8 % PIB, 60 % privé) vs Chine 460 G$ (2,4 % PIB, 80 % public). Le financement de la R&amp;D influence le développement technologique.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826770" y="3696335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Nobel 2020-24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3388360" y="3429000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Nobel 2020-24 : USA 12, Chine 1. Le nombre de prix Nobel reflète la qualité de la recherche fondamentale.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826770" y="5336540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Semi-Conducteurs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3388360" y="5069205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Semi-conducteurs : USA domine design EDA et équipement ASML. Le contrôle des technologies clés est crucial pour l’avantage technologique.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-193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2290" y="882650"/>
            <a:ext cx="984758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Semi-Conducteurs - Guerre Technologique</a:t>
            </a:r>
            <a:endParaRPr lang="en-US" sz="1600" dirty="0"/>
          </a:p>
        </p:txBody>
      </p:sp>
      <p:pic>
        <p:nvPicPr>
          <p:cNvPr id="13" name="Image 1" descr="https://kimi-img.moonshot.cn/pub/slides/slides_tmpl/image/25-09-02-14:58:51-d2r9bape3tpg8rchv37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90" y="2300605"/>
            <a:ext cx="999490" cy="99949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02-14:58:51-d2r9bape3tpg8rchv3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20" y="4338320"/>
            <a:ext cx="999490" cy="99949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4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0" name="Image 3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1331595" y="2454275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6"/>
          <p:cNvSpPr/>
          <p:nvPr/>
        </p:nvSpPr>
        <p:spPr>
          <a:xfrm>
            <a:off x="1331595" y="2454275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2375535" y="2300605"/>
            <a:ext cx="81045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Découplage Technologique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2288540" y="2593340"/>
            <a:ext cx="786320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Découplage : ASML bloque EUV, Chine limitée node 14nm avec DUV (+300 % coût). Le contrôle des technologies critiques impacte la compétitivité économique.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3324225" y="4491990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0"/>
          <p:cNvSpPr/>
          <p:nvPr/>
        </p:nvSpPr>
        <p:spPr>
          <a:xfrm>
            <a:off x="3324225" y="4491990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4296410" y="4338320"/>
            <a:ext cx="740664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Probabilités d’Autonomie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4194810" y="4631690"/>
            <a:ext cx="777049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Probabilité autonomie 7nm d’ici 2035 : 40 %, node 3nm avant 2049 : 8 %. Le coût et la complexité de l’autonomie technologique sont des défis majeurs.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Puissance Militaire &amp; Diplomatie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4801235"/>
            <a:ext cx="10161905" cy="15894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11935" y="3267075"/>
            <a:ext cx="10161905" cy="15894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706880"/>
            <a:ext cx="10161905" cy="1589405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42290" y="781050"/>
            <a:ext cx="101981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Production d'Armement - Quantité Qualité</a:t>
            </a:r>
            <a:endParaRPr lang="en-US" sz="1600" dirty="0"/>
          </a:p>
        </p:txBody>
      </p:sp>
      <p:pic>
        <p:nvPicPr>
          <p:cNvPr id="15" name="Image 4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95" y="1966595"/>
            <a:ext cx="1089025" cy="1089025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330" y="3519805"/>
            <a:ext cx="1089025" cy="1089025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95" y="5079365"/>
            <a:ext cx="1089025" cy="1089025"/>
          </a:xfrm>
          <a:prstGeom prst="rect">
            <a:avLst/>
          </a:prstGeom>
        </p:spPr>
      </p:pic>
      <p:sp>
        <p:nvSpPr>
          <p:cNvPr id="18" name="Shape 9"/>
          <p:cNvSpPr/>
          <p:nvPr/>
        </p:nvSpPr>
        <p:spPr>
          <a:xfrm>
            <a:off x="1229678" y="220218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0"/>
          <p:cNvSpPr/>
          <p:nvPr/>
        </p:nvSpPr>
        <p:spPr>
          <a:xfrm>
            <a:off x="1229678" y="220218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2412365" y="1929765"/>
            <a:ext cx="58439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Budget Militaire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2321345" y="2288940"/>
            <a:ext cx="7796220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SIPRI 2024 : budget USA 916 G$ vs Chine 230 G$ nominal (460 G$ PPA). Le budget militaire influence la capacité de projection de force.</a:t>
            </a:r>
            <a:endParaRPr lang="en-US" sz="1600" dirty="0"/>
          </a:p>
        </p:txBody>
      </p:sp>
      <p:sp>
        <p:nvSpPr>
          <p:cNvPr id="22" name="Shape 13"/>
          <p:cNvSpPr/>
          <p:nvPr/>
        </p:nvSpPr>
        <p:spPr>
          <a:xfrm>
            <a:off x="1229678" y="531495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4"/>
          <p:cNvSpPr/>
          <p:nvPr/>
        </p:nvSpPr>
        <p:spPr>
          <a:xfrm>
            <a:off x="1229678" y="531495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2412365" y="5006975"/>
            <a:ext cx="58439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Porte-Avions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2321345" y="5297316"/>
            <a:ext cx="779622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Porte-avions : USA 12 nucléaires vs Chine 3 conventionnels. Les porte-avions sont des symboles de puissance navale et de projection de force.</a:t>
            </a:r>
            <a:endParaRPr lang="en-US" sz="1600" dirty="0"/>
          </a:p>
        </p:txBody>
      </p:sp>
      <p:sp>
        <p:nvSpPr>
          <p:cNvPr id="26" name="Shape 17"/>
          <p:cNvSpPr/>
          <p:nvPr/>
        </p:nvSpPr>
        <p:spPr>
          <a:xfrm>
            <a:off x="10501630" y="375539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8"/>
          <p:cNvSpPr/>
          <p:nvPr/>
        </p:nvSpPr>
        <p:spPr>
          <a:xfrm>
            <a:off x="10501630" y="375539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8" name="Text 19"/>
          <p:cNvSpPr/>
          <p:nvPr/>
        </p:nvSpPr>
        <p:spPr>
          <a:xfrm>
            <a:off x="3332480" y="3491865"/>
            <a:ext cx="69894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Avions de 5e Génération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2147779" y="3759376"/>
            <a:ext cx="7796220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5e génération : USA 187 F-22/35 vs Chine 50 J-20 (moteur russe). L’avance technologique en aviation militaire est un facteur clé de la supériorité aérienne.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7" b="17"/>
          <a:stretch/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j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460500"/>
            <a:ext cx="11003280" cy="18072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53165" y="9309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53165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224895" y="9309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24895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93450" y="9309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93450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62640" y="9309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62640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15" y="71042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Pouvoir de Projection Militaire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2021813" y="2825476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2021813" y="282547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811493" y="1760581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5811493" y="176058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9401148" y="1152251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9401148" y="115225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2178605" y="2936563"/>
            <a:ext cx="3643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2178605" y="2936563"/>
            <a:ext cx="3643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80435" y="3709885"/>
            <a:ext cx="3145914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Bases Militaires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764540" y="4006215"/>
            <a:ext cx="349694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Bases : USA 750 vs Chine 1 (Djibouti). Le nombre de bases influence la portée et la présence militaire mondiale.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5942893" y="1871668"/>
            <a:ext cx="4811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5942893" y="1871668"/>
            <a:ext cx="4811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4577208" y="3404417"/>
            <a:ext cx="314591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Opérations Simultanées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4346575" y="3688080"/>
            <a:ext cx="349694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OPEX simultanés : USA 3 théâtres, Chine 1 régional. La capacité d’opérations simultanées est un indicateur de puissance militaire.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9532548" y="1263338"/>
            <a:ext cx="4811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9532548" y="1263338"/>
            <a:ext cx="4811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202723" y="2675838"/>
            <a:ext cx="317721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Capacité Amphibie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7969250" y="2955925"/>
            <a:ext cx="3496945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Capacité amphibie : USA 33 LHD/LHA vs Chine 8 LPD (portée 200 km). La capacité amphibie est cruciale pour les opérations de débarquement et de projection de force.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05420" y="1452245"/>
            <a:ext cx="3491865" cy="465582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05420" y="1452245"/>
            <a:ext cx="3491865" cy="4655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50850" y="1452245"/>
            <a:ext cx="3491865" cy="46850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0850" y="1452245"/>
            <a:ext cx="3491865" cy="4685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924640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924640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052814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052814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183828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1183828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314843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314843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1" descr="https://kimi-img.moonshot.cn/pub/slides/slides_tmpl/image/25-09-02-14:58:54-d2r9bbhe3tpg8rchv3fg.png">    </p:cNvPr>
          <p:cNvPicPr>
            <a:picLocks noChangeAspect="1"/>
          </p:cNvPicPr>
          <p:nvPr/>
        </p:nvPicPr>
        <p:blipFill>
          <a:blip r:embed="rId2"/>
          <a:srcRect l="0" r="0" t="110" b="110"/>
          <a:stretch/>
        </p:blipFill>
        <p:spPr>
          <a:xfrm>
            <a:off x="4154170" y="4946650"/>
            <a:ext cx="3509645" cy="1155700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09-02-14:58:54-d2r9bbhe3tpg8rchv3g0.png">    </p:cNvPr>
          <p:cNvPicPr>
            <a:picLocks noChangeAspect="1"/>
          </p:cNvPicPr>
          <p:nvPr/>
        </p:nvPicPr>
        <p:blipFill>
          <a:blip r:embed="rId3"/>
          <a:srcRect l="27" r="27" t="0" b="0"/>
          <a:stretch/>
        </p:blipFill>
        <p:spPr>
          <a:xfrm>
            <a:off x="8227060" y="4940300"/>
            <a:ext cx="3060700" cy="1168400"/>
          </a:xfrm>
          <a:prstGeom prst="rect">
            <a:avLst/>
          </a:prstGeom>
        </p:spPr>
      </p:pic>
      <p:pic>
        <p:nvPicPr>
          <p:cNvPr id="17" name="Image 3" descr="https://kimi-img.moonshot.cn/pub/slides/slides_tmpl/image/25-09-02-14:58:54-d2r9bbhe3tpg8rchv3gg.png">    </p:cNvPr>
          <p:cNvPicPr>
            <a:picLocks noChangeAspect="1"/>
          </p:cNvPicPr>
          <p:nvPr/>
        </p:nvPicPr>
        <p:blipFill>
          <a:blip r:embed="rId4"/>
          <a:srcRect l="0" r="0" t="81" b="81"/>
          <a:stretch/>
        </p:blipFill>
        <p:spPr>
          <a:xfrm>
            <a:off x="900079" y="4940611"/>
            <a:ext cx="3073400" cy="1168400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4167505" y="1452245"/>
            <a:ext cx="3491865" cy="35293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4167505" y="1452245"/>
            <a:ext cx="349186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42290" y="547370"/>
            <a:ext cx="1055878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Diplomatie - Alliances et Partenariats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56285" y="1630680"/>
            <a:ext cx="283146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Alliances Défensives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84835" y="2218055"/>
            <a:ext cx="329565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Alliances défensives : USA 54 couvrant 40 % PIB mondial vs Chine 0. Les alliances sont des facteurs clés de stabilité et de puissance géopolitique.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4418965" y="1664335"/>
            <a:ext cx="283146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Partenariats Économiques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4316730" y="2218055"/>
            <a:ext cx="329565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BRI économique : 27 % PIB mondial mais 42 pays en détresse dette. Les partenariats économiques influencent la dynamique mondiale et la dette.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8082280" y="1652905"/>
            <a:ext cx="282384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Soft Power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7957820" y="2218055"/>
            <a:ext cx="329565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Soft Power 2024 : USA #2 vs Chine #28. La soft power influence la perception internationale et la capacité de leadership.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Monnaie &amp; Finance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8-d2r9bche3tpg8rchv3p0.jpg">    </p:cNvPr>
          <p:cNvPicPr>
            <a:picLocks noChangeAspect="1"/>
          </p:cNvPicPr>
          <p:nvPr/>
        </p:nvPicPr>
        <p:blipFill>
          <a:blip r:embed="rId2"/>
          <a:srcRect l="2053" r="2053" t="0" b="0"/>
          <a:stretch/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7-d2r9bc9e3tpg8rchv3lg.png">    </p:cNvPr>
          <p:cNvPicPr>
            <a:picLocks noChangeAspect="1"/>
          </p:cNvPicPr>
          <p:nvPr/>
        </p:nvPicPr>
        <p:blipFill>
          <a:blip r:embed="rId3">
            <a:alphaModFix amt="67000"/>
          </a:blip>
          <a:srcRect l="87" r="87" t="0" b="0"/>
          <a:stretch/>
        </p:blipFill>
        <p:spPr>
          <a:xfrm>
            <a:off x="-368935" y="-328295"/>
            <a:ext cx="5752465" cy="73259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0" y="905510"/>
            <a:ext cx="637540" cy="63754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265" y="2932430"/>
            <a:ext cx="637540" cy="63754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250" y="4585335"/>
            <a:ext cx="637540" cy="63754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-635" y="2625090"/>
            <a:ext cx="5268595" cy="1506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Dollar vs Yuan - Rôle Monétaire</a:t>
            </a:r>
            <a:endParaRPr lang="en-US" sz="1600" dirty="0"/>
          </a:p>
        </p:txBody>
      </p:sp>
      <p:sp>
        <p:nvSpPr>
          <p:cNvPr id="10" name="Shape 2"/>
          <p:cNvSpPr/>
          <p:nvPr/>
        </p:nvSpPr>
        <p:spPr>
          <a:xfrm>
            <a:off x="4593273" y="101473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3"/>
          <p:cNvSpPr/>
          <p:nvPr/>
        </p:nvSpPr>
        <p:spPr>
          <a:xfrm>
            <a:off x="4593273" y="101473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5457190" y="563880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Réserves Monétaires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5366385" y="963930"/>
            <a:ext cx="673798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Réserves 2024 : dollar 58 % vs yuan 3,2 %. Les réserves monétaires influencent la stabilité financière internationale.</a:t>
            </a: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5123498" y="304165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7"/>
          <p:cNvSpPr/>
          <p:nvPr/>
        </p:nvSpPr>
        <p:spPr>
          <a:xfrm>
            <a:off x="5123498" y="304165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5927725" y="2625090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Transactions Internationales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5836285" y="3020060"/>
            <a:ext cx="629221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Transactions : dollar 65 % vs yuan 4,1 %. Le dollar est largement utilisé dans les transactions internationales, renforçant sa position.</a:t>
            </a:r>
            <a:endParaRPr lang="en-US" sz="1600" dirty="0"/>
          </a:p>
        </p:txBody>
      </p:sp>
      <p:sp>
        <p:nvSpPr>
          <p:cNvPr id="18" name="Shape 10"/>
          <p:cNvSpPr/>
          <p:nvPr/>
        </p:nvSpPr>
        <p:spPr>
          <a:xfrm>
            <a:off x="4749483" y="469455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1"/>
          <p:cNvSpPr/>
          <p:nvPr/>
        </p:nvSpPr>
        <p:spPr>
          <a:xfrm>
            <a:off x="4749483" y="469455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5547995" y="4669155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SWIFT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5457190" y="5078095"/>
            <a:ext cx="651573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SWIFT : dollar 42 % vs yuan 2,3 % (+ CIPS 1,8 %). Le système SWIFT est un indicateur de l’utilisation monétaire internationale.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3-d2r9b8pe3tpg8rchv2tg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1430" y="0"/>
            <a:ext cx="12203430" cy="68713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41-d2r9b89e3tpg8rchv2p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70" y="3937635"/>
            <a:ext cx="8045450" cy="7696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41-d2r9b89e3tpg8rchv2p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970" y="2118360"/>
            <a:ext cx="8044815" cy="76962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6012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16012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4730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4730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113420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113420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 flipH="1">
            <a:off x="112110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2110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3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923290" y="1731010"/>
            <a:ext cx="19050" cy="3390900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86360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9"/>
          <p:cNvSpPr/>
          <p:nvPr/>
        </p:nvSpPr>
        <p:spPr>
          <a:xfrm>
            <a:off x="95123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0"/>
          <p:cNvSpPr/>
          <p:nvPr/>
        </p:nvSpPr>
        <p:spPr>
          <a:xfrm>
            <a:off x="1039495" y="607250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1"/>
          <p:cNvSpPr/>
          <p:nvPr/>
        </p:nvSpPr>
        <p:spPr>
          <a:xfrm>
            <a:off x="1127125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2"/>
          <p:cNvSpPr/>
          <p:nvPr/>
        </p:nvSpPr>
        <p:spPr>
          <a:xfrm>
            <a:off x="121539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Text 13"/>
          <p:cNvSpPr/>
          <p:nvPr/>
        </p:nvSpPr>
        <p:spPr>
          <a:xfrm>
            <a:off x="795704" y="723889"/>
            <a:ext cx="2639059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3839030" y="219857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5"/>
          <p:cNvSpPr/>
          <p:nvPr/>
        </p:nvSpPr>
        <p:spPr>
          <a:xfrm>
            <a:off x="3839030" y="219857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4491355" y="2320925"/>
            <a:ext cx="397319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Risques &amp; Succès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3839030" y="404073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8"/>
          <p:cNvSpPr/>
          <p:nvPr/>
        </p:nvSpPr>
        <p:spPr>
          <a:xfrm>
            <a:off x="3839030" y="404073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4491355" y="4163060"/>
            <a:ext cx="397319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7-d2r9bc9e3tpg8rchv3mg.jpeg">    </p:cNvPr>
          <p:cNvPicPr>
            <a:picLocks noChangeAspect="1"/>
          </p:cNvPicPr>
          <p:nvPr/>
        </p:nvPicPr>
        <p:blipFill>
          <a:blip r:embed="rId1"/>
          <a:srcRect l="53460" r="2189" t="863" b="55034"/>
          <a:stretch/>
        </p:blipFill>
        <p:spPr>
          <a:xfrm flipH="1"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4-d2r9bbhe3tpg8rchv3f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2184400"/>
            <a:ext cx="12192000" cy="83693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998220"/>
            <a:ext cx="98698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Système Financier - Profondeur et Liquidité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1573530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0"/>
          <p:cNvSpPr/>
          <p:nvPr/>
        </p:nvSpPr>
        <p:spPr>
          <a:xfrm>
            <a:off x="157353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H="1">
            <a:off x="1445260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44526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 flipH="1">
            <a:off x="1313815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4"/>
          <p:cNvSpPr/>
          <p:nvPr/>
        </p:nvSpPr>
        <p:spPr>
          <a:xfrm>
            <a:off x="131381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 flipH="1">
            <a:off x="1183005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118300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2" descr="https://kimi-img.moonshot.cn/pub/slides/slides_tmpl/image/25-09-02-14:58:52-d2r9bb1e3tpg8rchv3bg.png">    </p:cNvPr>
          <p:cNvPicPr>
            <a:picLocks noChangeAspect="1"/>
          </p:cNvPicPr>
          <p:nvPr/>
        </p:nvPicPr>
        <p:blipFill>
          <a:blip r:embed="rId3"/>
          <a:srcRect l="0" r="0" t="357" b="357"/>
          <a:stretch/>
        </p:blipFill>
        <p:spPr>
          <a:xfrm flipH="1" flipV="1">
            <a:off x="662940" y="541020"/>
            <a:ext cx="355600" cy="304800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09-02-14:58:52-d2r9bb1e3tpg8rchv3a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725" y="2553335"/>
            <a:ext cx="817880" cy="81788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9-02-14:58:54-d2r9bbhe3tpg8rchv3e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325" y="1831340"/>
            <a:ext cx="817880" cy="805180"/>
          </a:xfrm>
          <a:prstGeom prst="rect">
            <a:avLst/>
          </a:prstGeom>
        </p:spPr>
      </p:pic>
      <p:pic>
        <p:nvPicPr>
          <p:cNvPr id="24" name="Image 5" descr="https://kimi-img.moonshot.cn/pub/slides/slides_tmpl/image/25-09-02-14:58:54-d2r9bbhe3tpg8rchv3e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925" y="2553335"/>
            <a:ext cx="817880" cy="80518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1831340" y="2662555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8"/>
          <p:cNvSpPr/>
          <p:nvPr/>
        </p:nvSpPr>
        <p:spPr>
          <a:xfrm>
            <a:off x="1831340" y="2662555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579120" y="3573780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Capitalisation Boursière</a:t>
            </a:r>
            <a:endParaRPr lang="en-US" sz="1600" dirty="0"/>
          </a:p>
        </p:txBody>
      </p:sp>
      <p:sp>
        <p:nvSpPr>
          <p:cNvPr id="28" name="Text 20"/>
          <p:cNvSpPr/>
          <p:nvPr/>
        </p:nvSpPr>
        <p:spPr>
          <a:xfrm>
            <a:off x="542290" y="3893185"/>
            <a:ext cx="339344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Capitalisation boursière : USA 52 T$ vs Chine 12 T$ (30 % non échangeable). La capitalisation boursière influence la capacité de financement des entreprises.</a:t>
            </a:r>
            <a:endParaRPr lang="en-US" sz="1600" dirty="0"/>
          </a:p>
        </p:txBody>
      </p:sp>
      <p:sp>
        <p:nvSpPr>
          <p:cNvPr id="29" name="Shape 21"/>
          <p:cNvSpPr/>
          <p:nvPr/>
        </p:nvSpPr>
        <p:spPr>
          <a:xfrm>
            <a:off x="5488940" y="1936115"/>
            <a:ext cx="607060" cy="5175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2"/>
          <p:cNvSpPr/>
          <p:nvPr/>
        </p:nvSpPr>
        <p:spPr>
          <a:xfrm>
            <a:off x="5488940" y="1936115"/>
            <a:ext cx="607060" cy="51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1" name="Text 23"/>
          <p:cNvSpPr/>
          <p:nvPr/>
        </p:nvSpPr>
        <p:spPr>
          <a:xfrm>
            <a:off x="4255135" y="2823845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Marché Obligataire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4197350" y="3187065"/>
            <a:ext cx="3393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Obligations : USA 51 T$ vs Chine 21 T$ (40 % LGFV). Le marché obligataire est crucial pour le financement du gouvernement et des entreprises.</a:t>
            </a:r>
            <a:endParaRPr lang="en-US" sz="1600" dirty="0"/>
          </a:p>
        </p:txBody>
      </p:sp>
      <p:sp>
        <p:nvSpPr>
          <p:cNvPr id="33" name="Shape 25"/>
          <p:cNvSpPr/>
          <p:nvPr/>
        </p:nvSpPr>
        <p:spPr>
          <a:xfrm>
            <a:off x="9400540" y="2658110"/>
            <a:ext cx="607060" cy="5175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4" name="Text 26"/>
          <p:cNvSpPr/>
          <p:nvPr/>
        </p:nvSpPr>
        <p:spPr>
          <a:xfrm>
            <a:off x="9400540" y="2658110"/>
            <a:ext cx="607060" cy="51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7802880" y="3555365"/>
            <a:ext cx="366585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Volume des Transactions Forex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7745095" y="3905885"/>
            <a:ext cx="3393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FX daily : USA 6,6 T$ vs Chine 0,3 T$. Le volume des transactions Forex influence la liquidité et la stabilité des marchés financiers.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Risques &amp; Succès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5-d2r9bbpe3tpg8rchv3h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05" y="3306486"/>
            <a:ext cx="1219200" cy="11938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8-d2r9bche3tpg8rchv3r0.jpg">    </p:cNvPr>
          <p:cNvPicPr>
            <a:picLocks noChangeAspect="1"/>
          </p:cNvPicPr>
          <p:nvPr/>
        </p:nvPicPr>
        <p:blipFill>
          <a:blip r:embed="rId2"/>
          <a:srcRect l="45058" r="294" t="0" b="33557"/>
          <a:stretch/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29" y="3128154"/>
            <a:ext cx="9345841" cy="147565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3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1" y="1534296"/>
            <a:ext cx="9345841" cy="1475659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53" y="4729056"/>
            <a:ext cx="9345841" cy="1475659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42290" y="733425"/>
            <a:ext cx="106445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Immigration - Fuite des Cerveaux et Attraction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0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1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3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1" name="Image 5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70" y="1965325"/>
            <a:ext cx="637540" cy="637540"/>
          </a:xfrm>
          <a:prstGeom prst="rect">
            <a:avLst/>
          </a:prstGeom>
        </p:spPr>
      </p:pic>
      <p:pic>
        <p:nvPicPr>
          <p:cNvPr id="22" name="Image 6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320" y="3571240"/>
            <a:ext cx="637540" cy="637540"/>
          </a:xfrm>
          <a:prstGeom prst="rect">
            <a:avLst/>
          </a:prstGeom>
        </p:spPr>
      </p:pic>
      <p:pic>
        <p:nvPicPr>
          <p:cNvPr id="23" name="Image 7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025" y="5180965"/>
            <a:ext cx="637540" cy="637540"/>
          </a:xfrm>
          <a:prstGeom prst="rect">
            <a:avLst/>
          </a:prstGeom>
        </p:spPr>
      </p:pic>
      <p:sp>
        <p:nvSpPr>
          <p:cNvPr id="24" name="Shape 14"/>
          <p:cNvSpPr/>
          <p:nvPr/>
        </p:nvSpPr>
        <p:spPr>
          <a:xfrm>
            <a:off x="883603" y="207454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5"/>
          <p:cNvSpPr/>
          <p:nvPr/>
        </p:nvSpPr>
        <p:spPr>
          <a:xfrm>
            <a:off x="883603" y="207454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1599565" y="1724025"/>
            <a:ext cx="87776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 des Talents Qualifiés</a:t>
            </a:r>
            <a:endParaRPr lang="en-US" sz="1600" dirty="0"/>
          </a:p>
        </p:txBody>
      </p:sp>
      <p:sp>
        <p:nvSpPr>
          <p:cNvPr id="27" name="Text 17"/>
          <p:cNvSpPr/>
          <p:nvPr/>
        </p:nvSpPr>
        <p:spPr>
          <a:xfrm>
            <a:off x="1508125" y="2051685"/>
            <a:ext cx="8465185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 talents qualifiés : USA +950 k/an (H1B, doctorants) vs Chine -500 k/an. L’immigration qualifiée influence le développement technologique et économique.</a:t>
            </a:r>
            <a:endParaRPr lang="en-US" sz="1600" dirty="0"/>
          </a:p>
        </p:txBody>
      </p:sp>
      <p:sp>
        <p:nvSpPr>
          <p:cNvPr id="28" name="Shape 18"/>
          <p:cNvSpPr/>
          <p:nvPr/>
        </p:nvSpPr>
        <p:spPr>
          <a:xfrm>
            <a:off x="1880553" y="368046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19"/>
          <p:cNvSpPr/>
          <p:nvPr/>
        </p:nvSpPr>
        <p:spPr>
          <a:xfrm>
            <a:off x="1880553" y="368046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2552065" y="3296920"/>
            <a:ext cx="811085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Taux de Diplômés en STEM</a:t>
            </a:r>
            <a:endParaRPr lang="en-US" sz="1600" dirty="0"/>
          </a:p>
        </p:txBody>
      </p:sp>
      <p:sp>
        <p:nvSpPr>
          <p:cNvPr id="31" name="Text 21"/>
          <p:cNvSpPr/>
          <p:nvPr/>
        </p:nvSpPr>
        <p:spPr>
          <a:xfrm>
            <a:off x="2460625" y="3624580"/>
            <a:ext cx="8465185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40 % STEM PhD USA étrangers vs 25 % Chine. Le taux de diplômés en STEM influence la capacité d’innovation et de développement.</a:t>
            </a:r>
            <a:endParaRPr lang="en-US" sz="1600" dirty="0"/>
          </a:p>
        </p:txBody>
      </p:sp>
      <p:sp>
        <p:nvSpPr>
          <p:cNvPr id="32" name="Shape 22"/>
          <p:cNvSpPr/>
          <p:nvPr/>
        </p:nvSpPr>
        <p:spPr>
          <a:xfrm>
            <a:off x="3203258" y="529018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3"/>
          <p:cNvSpPr/>
          <p:nvPr/>
        </p:nvSpPr>
        <p:spPr>
          <a:xfrm>
            <a:off x="3203258" y="529018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4" name="Text 24"/>
          <p:cNvSpPr/>
          <p:nvPr/>
        </p:nvSpPr>
        <p:spPr>
          <a:xfrm>
            <a:off x="3882390" y="4923790"/>
            <a:ext cx="760285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Brain Drain Concentré</a:t>
            </a:r>
            <a:endParaRPr lang="en-US" sz="1600" dirty="0"/>
          </a:p>
        </p:txBody>
      </p:sp>
      <p:sp>
        <p:nvSpPr>
          <p:cNvPr id="35" name="Text 25"/>
          <p:cNvSpPr/>
          <p:nvPr/>
        </p:nvSpPr>
        <p:spPr>
          <a:xfrm>
            <a:off x="3791585" y="5200650"/>
            <a:ext cx="8383270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Brain drain chinois concentré AI, biotech, semi-conducteurs. La migration des talents dans des secteurs critiques impacte la compétitivité.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7-d2r9bc9e3tpg8rchv3kg.png">    </p:cNvPr>
          <p:cNvPicPr>
            <a:picLocks noChangeAspect="1"/>
          </p:cNvPicPr>
          <p:nvPr/>
        </p:nvPicPr>
        <p:blipFill>
          <a:blip r:embed="rId2"/>
          <a:srcRect l="23" r="23" t="0" b="0"/>
          <a:stretch/>
        </p:blipFill>
        <p:spPr>
          <a:xfrm>
            <a:off x="0" y="0"/>
            <a:ext cx="12192635" cy="358965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408305" y="21418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408305" y="21418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084320" y="19259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4084320" y="19259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759700" y="21418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759700" y="21418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42290" y="732155"/>
            <a:ext cx="101981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Données Démographiques 2049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6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7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8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3" name="Shape 19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4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552137" y="2222623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1"/>
          <p:cNvSpPr/>
          <p:nvPr/>
        </p:nvSpPr>
        <p:spPr>
          <a:xfrm>
            <a:off x="1552137" y="2222623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969974" y="28433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Population 2049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565785" y="3405505"/>
            <a:ext cx="330581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Population 2049 : Chine 1,31 M (-100 M), médiane 53 ans, dépendance 72 % ; USA 380 M (+38 M), médiane 42 ans, dépendance 45 %. Le vieillissement de la population impacte la croissance économique.</a:t>
            </a:r>
            <a:endParaRPr lang="en-US" sz="1600" dirty="0"/>
          </a:p>
        </p:txBody>
      </p:sp>
      <p:sp>
        <p:nvSpPr>
          <p:cNvPr id="29" name="Shape 24"/>
          <p:cNvSpPr/>
          <p:nvPr/>
        </p:nvSpPr>
        <p:spPr>
          <a:xfrm>
            <a:off x="5481080" y="2006723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5"/>
          <p:cNvSpPr/>
          <p:nvPr/>
        </p:nvSpPr>
        <p:spPr>
          <a:xfrm>
            <a:off x="5481080" y="2006723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4645862" y="26274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Actifs 20-59 Ans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4241800" y="3189605"/>
            <a:ext cx="330581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Actifs 20-59 ans : Chine -180 M vs USA +5 M. La perte d’actifs influence la capacité de production et de consommation.</a:t>
            </a:r>
            <a:endParaRPr lang="en-US" sz="1600" dirty="0"/>
          </a:p>
        </p:txBody>
      </p:sp>
      <p:sp>
        <p:nvSpPr>
          <p:cNvPr id="33" name="Shape 28"/>
          <p:cNvSpPr/>
          <p:nvPr/>
        </p:nvSpPr>
        <p:spPr>
          <a:xfrm>
            <a:off x="9156333" y="2222623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4" name="Text 29"/>
          <p:cNvSpPr/>
          <p:nvPr/>
        </p:nvSpPr>
        <p:spPr>
          <a:xfrm>
            <a:off x="9156333" y="2222623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321115" y="28433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Pyramide des Âges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7917180" y="3405505"/>
            <a:ext cx="330581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Pyramide Chine en « urne », USA en « cône » jeune. La structure de la pyramide des âges influence la dynamique démographique et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75275" y="-3006090"/>
            <a:ext cx="1304925" cy="1072896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737870"/>
            <a:ext cx="992695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Pénurie de Main-d'Œuvre Chinoise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75275" y="-1408430"/>
            <a:ext cx="1304925" cy="1072896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75275" y="231775"/>
            <a:ext cx="1304925" cy="107289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6770" y="2098675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Chômage Réel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3388360" y="1831340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Chômage officiel Chine 5,2 % vs réel 12-15 %. Le chômage réel influence la stabilité sociale et économique.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826770" y="3696335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Manque d’Ingénieurs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3388360" y="3429000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Manque 20 M ingénieurs haut-de-gamme d’ici 2035. La pénurie de talents qualifiés impacte la compétitivité industrielle.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826770" y="5336540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Coût Salarial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3388360" y="5069205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Coût salarial +8 %/an depuis 2015, annulant avantage compétitif vs Vietnam/Mexique. L’augmentation des coûts salariaux influence la compétitivité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05420" y="1452245"/>
            <a:ext cx="3491865" cy="465582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05420" y="1452245"/>
            <a:ext cx="3491865" cy="4655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50850" y="1452245"/>
            <a:ext cx="3491865" cy="46850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0850" y="1452245"/>
            <a:ext cx="3491865" cy="4685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924640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924640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052814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052814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183828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1183828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314843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314843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1" descr="https://kimi-img.moonshot.cn/pub/slides/slides_tmpl/image/25-09-02-14:58:54-d2r9bbhe3tpg8rchv3fg.png">    </p:cNvPr>
          <p:cNvPicPr>
            <a:picLocks noChangeAspect="1"/>
          </p:cNvPicPr>
          <p:nvPr/>
        </p:nvPicPr>
        <p:blipFill>
          <a:blip r:embed="rId2"/>
          <a:srcRect l="0" r="0" t="110" b="110"/>
          <a:stretch/>
        </p:blipFill>
        <p:spPr>
          <a:xfrm>
            <a:off x="4154170" y="4946650"/>
            <a:ext cx="3509645" cy="1155700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09-02-14:58:54-d2r9bbhe3tpg8rchv3g0.png">    </p:cNvPr>
          <p:cNvPicPr>
            <a:picLocks noChangeAspect="1"/>
          </p:cNvPicPr>
          <p:nvPr/>
        </p:nvPicPr>
        <p:blipFill>
          <a:blip r:embed="rId3"/>
          <a:srcRect l="27" r="27" t="0" b="0"/>
          <a:stretch/>
        </p:blipFill>
        <p:spPr>
          <a:xfrm>
            <a:off x="8227060" y="4940300"/>
            <a:ext cx="3060700" cy="1168400"/>
          </a:xfrm>
          <a:prstGeom prst="rect">
            <a:avLst/>
          </a:prstGeom>
        </p:spPr>
      </p:pic>
      <p:pic>
        <p:nvPicPr>
          <p:cNvPr id="17" name="Image 3" descr="https://kimi-img.moonshot.cn/pub/slides/slides_tmpl/image/25-09-02-14:58:54-d2r9bbhe3tpg8rchv3gg.png">    </p:cNvPr>
          <p:cNvPicPr>
            <a:picLocks noChangeAspect="1"/>
          </p:cNvPicPr>
          <p:nvPr/>
        </p:nvPicPr>
        <p:blipFill>
          <a:blip r:embed="rId4"/>
          <a:srcRect l="0" r="0" t="81" b="81"/>
          <a:stretch/>
        </p:blipFill>
        <p:spPr>
          <a:xfrm>
            <a:off x="900079" y="4940611"/>
            <a:ext cx="3073400" cy="1168400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4167505" y="1452245"/>
            <a:ext cx="3491865" cy="35293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4167505" y="1452245"/>
            <a:ext cx="349186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42290" y="547370"/>
            <a:ext cx="1055878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Crise Immobilière - Effet Systémique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56285" y="1630680"/>
            <a:ext cx="283146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Actifs Immobiliers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84835" y="2218055"/>
            <a:ext cx="329565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Actifs immobiliers 28 % PIB Chine vs 16 % USA pré-2008. Les actifs immobiliers influencent la stabilité financière et économique.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4418965" y="1664335"/>
            <a:ext cx="283146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Pertes Réalisées et Latentes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4316730" y="2218055"/>
            <a:ext cx="329565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Pertes réalisées 1,2 T$, latentes 2,8-4,1 T$. Les pertes immobilières impactent la croissance économique et la stabilité financière.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8082280" y="1652905"/>
            <a:ext cx="282384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Effet Richesse Négatif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7957820" y="2218055"/>
            <a:ext cx="329565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70 % richesse ménages chinois dans immobilier : chute prix = fort effet richesse négatif. L’effet richesse négatif influence la consommation et la stabilité sociale.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7" b="17"/>
          <a:stretch/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j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460500"/>
            <a:ext cx="11003280" cy="18072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53165" y="9309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53165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224895" y="9309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24895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93450" y="9309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93450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62640" y="9309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62640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15" y="71042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Répartition des Revenus - Stabilité Sociale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2021813" y="2825476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2021813" y="282547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811493" y="1760581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5811493" y="176058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9401148" y="1152251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9401148" y="115225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2178605" y="2936563"/>
            <a:ext cx="3643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2178605" y="2936563"/>
            <a:ext cx="3643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80435" y="3709885"/>
            <a:ext cx="3145914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Indice de Gini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764540" y="4006215"/>
            <a:ext cx="349694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Gini 2024 : Chine 0,47 vs USA 0,41. L’indice de Gini mesure les inégalités de revenu et influence la stabilité sociale.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5942893" y="1871668"/>
            <a:ext cx="4811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5942893" y="1871668"/>
            <a:ext cx="4811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4577208" y="3404417"/>
            <a:ext cx="314591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Pauvreté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4346575" y="3688080"/>
            <a:ext cx="349694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600 M Chinois &lt;5,5 $/jour vs 11,5 % pauvreté relative USA avec filets sociaux. La pauvreté influence la stabilité sociale et économique.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9532548" y="1263338"/>
            <a:ext cx="4811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9532548" y="1263338"/>
            <a:ext cx="4811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202723" y="2675838"/>
            <a:ext cx="317721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Classe Moyenne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7969250" y="2955925"/>
            <a:ext cx="3496945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Classe moyenne : Chine stagne depuis 2018 vs +0,8 %/an USA. La dynamique de la classe moyenne influence la consommation et la croissance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4-d2r9bbhe3tpg8rchv3dg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 flipH="1">
            <a:off x="0" y="0"/>
            <a:ext cx="12078970" cy="68014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57925" y="-1711960"/>
            <a:ext cx="2129790" cy="8610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66545" y="710565"/>
            <a:ext cx="10184130" cy="655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Énergie - Dépendance et Autonomie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57925" y="811530"/>
            <a:ext cx="2129790" cy="86106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9-02-14:58:54-d2r9bbhe3tpg8rchv3e0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84530" y="1433830"/>
            <a:ext cx="4831080" cy="48310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49365" y="1729105"/>
            <a:ext cx="509651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Sécurité Énergétique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515610" y="2117725"/>
            <a:ext cx="597090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Sécurité énergétique : Chine importe 72 % pétrole, 43 % gaz, voies maritimes contrôlées US Navy. La sécurité énergétique influence la stabilité économique et géopolitique.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976620" y="4252595"/>
            <a:ext cx="54692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5615305" y="4641215"/>
            <a:ext cx="587121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4801235"/>
            <a:ext cx="10161905" cy="15894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11935" y="3267075"/>
            <a:ext cx="10161905" cy="15894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706880"/>
            <a:ext cx="10161905" cy="1589405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42290" y="781050"/>
            <a:ext cx="101981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Eau et Ressources - Contrainte Physique</a:t>
            </a:r>
            <a:endParaRPr lang="en-US" sz="1600" dirty="0"/>
          </a:p>
        </p:txBody>
      </p:sp>
      <p:pic>
        <p:nvPicPr>
          <p:cNvPr id="15" name="Image 4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95" y="1966595"/>
            <a:ext cx="1089025" cy="1089025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330" y="3519805"/>
            <a:ext cx="1089025" cy="1089025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95" y="5079365"/>
            <a:ext cx="1089025" cy="1089025"/>
          </a:xfrm>
          <a:prstGeom prst="rect">
            <a:avLst/>
          </a:prstGeom>
        </p:spPr>
      </p:pic>
      <p:sp>
        <p:nvSpPr>
          <p:cNvPr id="18" name="Shape 9"/>
          <p:cNvSpPr/>
          <p:nvPr/>
        </p:nvSpPr>
        <p:spPr>
          <a:xfrm>
            <a:off x="1229678" y="220218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0"/>
          <p:cNvSpPr/>
          <p:nvPr/>
        </p:nvSpPr>
        <p:spPr>
          <a:xfrm>
            <a:off x="1229678" y="220218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2412365" y="1929765"/>
            <a:ext cx="58439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Ressources en Eau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2321345" y="2288940"/>
            <a:ext cx="7796220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Eau douce : Chine 7 % mondial pour 18 % pop, 30 % cours d’eau pollués ; USA 17 % pour 4 % pop. Les ressources en eau influence la stabilité sociale et économique.</a:t>
            </a:r>
            <a:endParaRPr lang="en-US" sz="1600" dirty="0"/>
          </a:p>
        </p:txBody>
      </p:sp>
      <p:sp>
        <p:nvSpPr>
          <p:cNvPr id="22" name="Shape 13"/>
          <p:cNvSpPr/>
          <p:nvPr/>
        </p:nvSpPr>
        <p:spPr>
          <a:xfrm>
            <a:off x="1229678" y="531495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4"/>
          <p:cNvSpPr/>
          <p:nvPr/>
        </p:nvSpPr>
        <p:spPr>
          <a:xfrm>
            <a:off x="1229678" y="531495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2412365" y="5006975"/>
            <a:ext cx="58439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Coût de l’Importation d’Eau Virtuelle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2321345" y="5297316"/>
            <a:ext cx="779622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Chine dépense 1,2 % PIB importation eau virtuelle. Le coût de l’importation d’eau virtuelle impacte la compétitivité économique.</a:t>
            </a:r>
            <a:endParaRPr lang="en-US" sz="1600" dirty="0"/>
          </a:p>
        </p:txBody>
      </p:sp>
      <p:sp>
        <p:nvSpPr>
          <p:cNvPr id="26" name="Shape 17"/>
          <p:cNvSpPr/>
          <p:nvPr/>
        </p:nvSpPr>
        <p:spPr>
          <a:xfrm>
            <a:off x="10501630" y="375539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8"/>
          <p:cNvSpPr/>
          <p:nvPr/>
        </p:nvSpPr>
        <p:spPr>
          <a:xfrm>
            <a:off x="10501630" y="375539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8" name="Text 19"/>
          <p:cNvSpPr/>
          <p:nvPr/>
        </p:nvSpPr>
        <p:spPr>
          <a:xfrm>
            <a:off x="3332480" y="3491865"/>
            <a:ext cx="69894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Contrainte Physique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2147779" y="3759376"/>
            <a:ext cx="7796220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Contrainte physique rarement intégrée dans plans officiels, risque conflits internes. Les contraintes physiques influencent la stabilité sociale et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8-d2r9bche3tpg8rchv3p0.jpg">    </p:cNvPr>
          <p:cNvPicPr>
            <a:picLocks noChangeAspect="1"/>
          </p:cNvPicPr>
          <p:nvPr/>
        </p:nvPicPr>
        <p:blipFill>
          <a:blip r:embed="rId2"/>
          <a:srcRect l="2053" r="2053" t="0" b="0"/>
          <a:stretch/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7-d2r9bc9e3tpg8rchv3lg.png">    </p:cNvPr>
          <p:cNvPicPr>
            <a:picLocks noChangeAspect="1"/>
          </p:cNvPicPr>
          <p:nvPr/>
        </p:nvPicPr>
        <p:blipFill>
          <a:blip r:embed="rId3">
            <a:alphaModFix amt="67000"/>
          </a:blip>
          <a:srcRect l="87" r="87" t="0" b="0"/>
          <a:stretch/>
        </p:blipFill>
        <p:spPr>
          <a:xfrm>
            <a:off x="-368935" y="-328295"/>
            <a:ext cx="5752465" cy="73259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0" y="905510"/>
            <a:ext cx="637540" cy="63754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265" y="2932430"/>
            <a:ext cx="637540" cy="63754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250" y="4585335"/>
            <a:ext cx="637540" cy="63754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-635" y="2625090"/>
            <a:ext cx="5268595" cy="1506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Corruption et Gouvernance</a:t>
            </a:r>
            <a:endParaRPr lang="en-US" sz="1600" dirty="0"/>
          </a:p>
        </p:txBody>
      </p:sp>
      <p:sp>
        <p:nvSpPr>
          <p:cNvPr id="10" name="Shape 2"/>
          <p:cNvSpPr/>
          <p:nvPr/>
        </p:nvSpPr>
        <p:spPr>
          <a:xfrm>
            <a:off x="4593273" y="101473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3"/>
          <p:cNvSpPr/>
          <p:nvPr/>
        </p:nvSpPr>
        <p:spPr>
          <a:xfrm>
            <a:off x="4593273" y="101473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5457190" y="563880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Score de Corruption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5366385" y="963930"/>
            <a:ext cx="673798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Score Transparency International : Chine 42/100 vs USA 69. Le niveau de corruption influence la confiance et l’efficacité économique.</a:t>
            </a: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5123498" y="304165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7"/>
          <p:cNvSpPr/>
          <p:nvPr/>
        </p:nvSpPr>
        <p:spPr>
          <a:xfrm>
            <a:off x="5123498" y="304165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5927725" y="2625090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Fonctionnaires Punis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5836285" y="3020060"/>
            <a:ext cx="629221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Chine : 1,5 M fonctionnaires punis depuis 2013 (sous-estimation). La corruption endémique impacte la confiance et l’efficacité économique.</a:t>
            </a:r>
            <a:endParaRPr lang="en-US" sz="1600" dirty="0"/>
          </a:p>
        </p:txBody>
      </p:sp>
      <p:sp>
        <p:nvSpPr>
          <p:cNvPr id="18" name="Shape 10"/>
          <p:cNvSpPr/>
          <p:nvPr/>
        </p:nvSpPr>
        <p:spPr>
          <a:xfrm>
            <a:off x="4749483" y="469455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1"/>
          <p:cNvSpPr/>
          <p:nvPr/>
        </p:nvSpPr>
        <p:spPr>
          <a:xfrm>
            <a:off x="4749483" y="469455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5547995" y="4669155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Coût Économique de la Corruption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5457190" y="5078095"/>
            <a:ext cx="651573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Coût éco corruption Chine 3-5 % PIB. Le coût économique de la corruption influence la croissance et le développement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Cadre &amp; Scénarios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7-d2r9bc9e3tpg8rchv3kg.png">    </p:cNvPr>
          <p:cNvPicPr>
            <a:picLocks noChangeAspect="1"/>
          </p:cNvPicPr>
          <p:nvPr/>
        </p:nvPicPr>
        <p:blipFill>
          <a:blip r:embed="rId2"/>
          <a:srcRect l="23" r="23" t="0" b="0"/>
          <a:stretch/>
        </p:blipFill>
        <p:spPr>
          <a:xfrm>
            <a:off x="0" y="0"/>
            <a:ext cx="12192635" cy="358965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408305" y="21418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408305" y="21418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084320" y="19259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4084320" y="19259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759700" y="21418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759700" y="21418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42290" y="732155"/>
            <a:ext cx="101981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Libertés et Innovation Créative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6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7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8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3" name="Shape 19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4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552137" y="2222623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1"/>
          <p:cNvSpPr/>
          <p:nvPr/>
        </p:nvSpPr>
        <p:spPr>
          <a:xfrm>
            <a:off x="1552137" y="2222623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969974" y="2843314"/>
            <a:ext cx="274618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Corrélation Libertés et R&amp;D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565785" y="3405505"/>
            <a:ext cx="330581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Corrélation indice Heritage Freedom vs R&amp;D intensity r=0,72. Les libertés économiques influencent l’innovation et le développement technologique.</a:t>
            </a:r>
            <a:endParaRPr lang="en-US" sz="1600" dirty="0"/>
          </a:p>
        </p:txBody>
      </p:sp>
      <p:sp>
        <p:nvSpPr>
          <p:cNvPr id="29" name="Shape 24"/>
          <p:cNvSpPr/>
          <p:nvPr/>
        </p:nvSpPr>
        <p:spPr>
          <a:xfrm>
            <a:off x="5481080" y="2006723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5"/>
          <p:cNvSpPr/>
          <p:nvPr/>
        </p:nvSpPr>
        <p:spPr>
          <a:xfrm>
            <a:off x="5481080" y="2006723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4645862" y="2627414"/>
            <a:ext cx="274618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Droits de Propriété Intellectuelle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4241800" y="3189605"/>
            <a:ext cx="330581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Chine droits IP faibles (54/100) → start-ups évitent secteurs régulés. Les droits de propriété intellectuelle influencent l’innovation et la compétitivité.</a:t>
            </a:r>
            <a:endParaRPr lang="en-US" sz="1600" dirty="0"/>
          </a:p>
        </p:txBody>
      </p:sp>
      <p:sp>
        <p:nvSpPr>
          <p:cNvPr id="33" name="Shape 28"/>
          <p:cNvSpPr/>
          <p:nvPr/>
        </p:nvSpPr>
        <p:spPr>
          <a:xfrm>
            <a:off x="9156333" y="2222623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4" name="Text 29"/>
          <p:cNvSpPr/>
          <p:nvPr/>
        </p:nvSpPr>
        <p:spPr>
          <a:xfrm>
            <a:off x="9156333" y="2222623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321115" y="2843314"/>
            <a:ext cx="274618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Investissement en Capital-Risque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7917180" y="3405505"/>
            <a:ext cx="330581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 strong IP, VC 240 G$ 2023 vs Chine 85 G$ (40 % étatique). L’investissement en capital-risque influence la croissance des start-ups et l’innovation.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7-d2r9bc9e3tpg8rchv3mg.jpeg">    </p:cNvPr>
          <p:cNvPicPr>
            <a:picLocks noChangeAspect="1"/>
          </p:cNvPicPr>
          <p:nvPr/>
        </p:nvPicPr>
        <p:blipFill>
          <a:blip r:embed="rId1"/>
          <a:srcRect l="53460" r="2189" t="863" b="55034"/>
          <a:stretch/>
        </p:blipFill>
        <p:spPr>
          <a:xfrm flipH="1"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4-d2r9bbhe3tpg8rchv3f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2184400"/>
            <a:ext cx="12192000" cy="83693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998220"/>
            <a:ext cx="98698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Scénarios de Crise - Taiwan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1573530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0"/>
          <p:cNvSpPr/>
          <p:nvPr/>
        </p:nvSpPr>
        <p:spPr>
          <a:xfrm>
            <a:off x="157353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H="1">
            <a:off x="1445260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44526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 flipH="1">
            <a:off x="1313815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4"/>
          <p:cNvSpPr/>
          <p:nvPr/>
        </p:nvSpPr>
        <p:spPr>
          <a:xfrm>
            <a:off x="131381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 flipH="1">
            <a:off x="1183005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118300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2" descr="https://kimi-img.moonshot.cn/pub/slides/slides_tmpl/image/25-09-02-14:58:52-d2r9bb1e3tpg8rchv3bg.png">    </p:cNvPr>
          <p:cNvPicPr>
            <a:picLocks noChangeAspect="1"/>
          </p:cNvPicPr>
          <p:nvPr/>
        </p:nvPicPr>
        <p:blipFill>
          <a:blip r:embed="rId3"/>
          <a:srcRect l="0" r="0" t="357" b="357"/>
          <a:stretch/>
        </p:blipFill>
        <p:spPr>
          <a:xfrm flipH="1" flipV="1">
            <a:off x="662940" y="541020"/>
            <a:ext cx="355600" cy="304800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09-02-14:58:52-d2r9bb1e3tpg8rchv3a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725" y="2553335"/>
            <a:ext cx="817880" cy="81788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9-02-14:58:54-d2r9bbhe3tpg8rchv3e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325" y="1831340"/>
            <a:ext cx="817880" cy="805180"/>
          </a:xfrm>
          <a:prstGeom prst="rect">
            <a:avLst/>
          </a:prstGeom>
        </p:spPr>
      </p:pic>
      <p:pic>
        <p:nvPicPr>
          <p:cNvPr id="24" name="Image 5" descr="https://kimi-img.moonshot.cn/pub/slides/slides_tmpl/image/25-09-02-14:58:54-d2r9bbhe3tpg8rchv3e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925" y="2553335"/>
            <a:ext cx="817880" cy="80518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1831340" y="2662555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8"/>
          <p:cNvSpPr/>
          <p:nvPr/>
        </p:nvSpPr>
        <p:spPr>
          <a:xfrm>
            <a:off x="1831340" y="2662555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579120" y="3573780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Probabilité d’Invasion</a:t>
            </a:r>
            <a:endParaRPr lang="en-US" sz="1600" dirty="0"/>
          </a:p>
        </p:txBody>
      </p:sp>
      <p:sp>
        <p:nvSpPr>
          <p:cNvPr id="28" name="Text 20"/>
          <p:cNvSpPr/>
          <p:nvPr/>
        </p:nvSpPr>
        <p:spPr>
          <a:xfrm>
            <a:off x="542290" y="3893185"/>
            <a:ext cx="3393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Probabilité invasion avant 2049 : 15-20 % (CSIS war game). Les tensions territoriales influencent la stabilité régionale et mondiale.</a:t>
            </a:r>
            <a:endParaRPr lang="en-US" sz="1600" dirty="0"/>
          </a:p>
        </p:txBody>
      </p:sp>
      <p:sp>
        <p:nvSpPr>
          <p:cNvPr id="29" name="Shape 21"/>
          <p:cNvSpPr/>
          <p:nvPr/>
        </p:nvSpPr>
        <p:spPr>
          <a:xfrm>
            <a:off x="5488940" y="1936115"/>
            <a:ext cx="607060" cy="5175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2"/>
          <p:cNvSpPr/>
          <p:nvPr/>
        </p:nvSpPr>
        <p:spPr>
          <a:xfrm>
            <a:off x="5488940" y="1936115"/>
            <a:ext cx="607060" cy="51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1" name="Text 23"/>
          <p:cNvSpPr/>
          <p:nvPr/>
        </p:nvSpPr>
        <p:spPr>
          <a:xfrm>
            <a:off x="4255135" y="2823845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Sanctions Économiques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4197350" y="3187065"/>
            <a:ext cx="339344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Sanctions US+alliés couperaient 80 % exportations chinoises via Article XXI WTO. Les sanctions économiques impactent la croissance et la stabilité économique.</a:t>
            </a:r>
            <a:endParaRPr lang="en-US" sz="1600" dirty="0"/>
          </a:p>
        </p:txBody>
      </p:sp>
      <p:sp>
        <p:nvSpPr>
          <p:cNvPr id="33" name="Shape 25"/>
          <p:cNvSpPr/>
          <p:nvPr/>
        </p:nvSpPr>
        <p:spPr>
          <a:xfrm>
            <a:off x="9400540" y="2658110"/>
            <a:ext cx="607060" cy="5175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4" name="Text 26"/>
          <p:cNvSpPr/>
          <p:nvPr/>
        </p:nvSpPr>
        <p:spPr>
          <a:xfrm>
            <a:off x="9400540" y="2658110"/>
            <a:ext cx="607060" cy="51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7802880" y="3555365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sur le PIB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7745095" y="3905885"/>
            <a:ext cx="3393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Perte PIB Chine -18 % an 1, -9 % an 2 ; USA -2,5 %. L’impact économique des conflits territoriaux est significatif pour les deux économies.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5-d2r9bbpe3tpg8rchv3h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05" y="3306486"/>
            <a:ext cx="1219200" cy="11938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8-d2r9bche3tpg8rchv3r0.jpg">    </p:cNvPr>
          <p:cNvPicPr>
            <a:picLocks noChangeAspect="1"/>
          </p:cNvPicPr>
          <p:nvPr/>
        </p:nvPicPr>
        <p:blipFill>
          <a:blip r:embed="rId2"/>
          <a:srcRect l="45058" r="294" t="0" b="33557"/>
          <a:stretch/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29" y="3128154"/>
            <a:ext cx="9345841" cy="147565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3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1" y="1534296"/>
            <a:ext cx="9345841" cy="1475659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53" y="4729056"/>
            <a:ext cx="9345841" cy="1475659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42290" y="733425"/>
            <a:ext cx="106445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Scénarios de Crise - Découplage Technologique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0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1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3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1" name="Image 5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70" y="1965325"/>
            <a:ext cx="637540" cy="637540"/>
          </a:xfrm>
          <a:prstGeom prst="rect">
            <a:avLst/>
          </a:prstGeom>
        </p:spPr>
      </p:pic>
      <p:pic>
        <p:nvPicPr>
          <p:cNvPr id="22" name="Image 6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320" y="3571240"/>
            <a:ext cx="637540" cy="637540"/>
          </a:xfrm>
          <a:prstGeom prst="rect">
            <a:avLst/>
          </a:prstGeom>
        </p:spPr>
      </p:pic>
      <p:pic>
        <p:nvPicPr>
          <p:cNvPr id="23" name="Image 7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025" y="5180965"/>
            <a:ext cx="637540" cy="637540"/>
          </a:xfrm>
          <a:prstGeom prst="rect">
            <a:avLst/>
          </a:prstGeom>
        </p:spPr>
      </p:pic>
      <p:sp>
        <p:nvSpPr>
          <p:cNvPr id="24" name="Shape 14"/>
          <p:cNvSpPr/>
          <p:nvPr/>
        </p:nvSpPr>
        <p:spPr>
          <a:xfrm>
            <a:off x="883603" y="207454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5"/>
          <p:cNvSpPr/>
          <p:nvPr/>
        </p:nvSpPr>
        <p:spPr>
          <a:xfrm>
            <a:off x="883603" y="207454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1599565" y="1724025"/>
            <a:ext cx="87776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État Actuel</a:t>
            </a:r>
            <a:endParaRPr lang="en-US" sz="1600" dirty="0"/>
          </a:p>
        </p:txBody>
      </p:sp>
      <p:sp>
        <p:nvSpPr>
          <p:cNvPr id="27" name="Text 17"/>
          <p:cNvSpPr/>
          <p:nvPr/>
        </p:nvSpPr>
        <p:spPr>
          <a:xfrm>
            <a:off x="1508125" y="2051685"/>
            <a:ext cx="8465185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Chine bloquée node 14nm vs 3nm Taïwan. Le niveau de développement technologique influence la compétitivité économique.</a:t>
            </a:r>
            <a:endParaRPr lang="en-US" sz="1600" dirty="0"/>
          </a:p>
        </p:txBody>
      </p:sp>
      <p:sp>
        <p:nvSpPr>
          <p:cNvPr id="28" name="Shape 18"/>
          <p:cNvSpPr/>
          <p:nvPr/>
        </p:nvSpPr>
        <p:spPr>
          <a:xfrm>
            <a:off x="1880553" y="368046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19"/>
          <p:cNvSpPr/>
          <p:nvPr/>
        </p:nvSpPr>
        <p:spPr>
          <a:xfrm>
            <a:off x="1880553" y="368046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2552065" y="3296920"/>
            <a:ext cx="811085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Coût de l’Autonomie</a:t>
            </a:r>
            <a:endParaRPr lang="en-US" sz="1600" dirty="0"/>
          </a:p>
        </p:txBody>
      </p:sp>
      <p:sp>
        <p:nvSpPr>
          <p:cNvPr id="31" name="Text 21"/>
          <p:cNvSpPr/>
          <p:nvPr/>
        </p:nvSpPr>
        <p:spPr>
          <a:xfrm>
            <a:off x="2460625" y="3624580"/>
            <a:ext cx="8465185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Coût autonomie 1 T$ sur 15 ans, résultat incertain. Le coût de l’autonomie technologique impacte la croissance économique.</a:t>
            </a:r>
            <a:endParaRPr lang="en-US" sz="1600" dirty="0"/>
          </a:p>
        </p:txBody>
      </p:sp>
      <p:sp>
        <p:nvSpPr>
          <p:cNvPr id="32" name="Shape 22"/>
          <p:cNvSpPr/>
          <p:nvPr/>
        </p:nvSpPr>
        <p:spPr>
          <a:xfrm>
            <a:off x="3203258" y="529018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3"/>
          <p:cNvSpPr/>
          <p:nvPr/>
        </p:nvSpPr>
        <p:spPr>
          <a:xfrm>
            <a:off x="3203258" y="529018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4" name="Text 24"/>
          <p:cNvSpPr/>
          <p:nvPr/>
        </p:nvSpPr>
        <p:spPr>
          <a:xfrm>
            <a:off x="3882390" y="4923790"/>
            <a:ext cx="760285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Probabilité de Succès</a:t>
            </a:r>
            <a:endParaRPr lang="en-US" sz="1600" dirty="0"/>
          </a:p>
        </p:txBody>
      </p:sp>
      <p:sp>
        <p:nvSpPr>
          <p:cNvPr id="35" name="Text 25"/>
          <p:cNvSpPr/>
          <p:nvPr/>
        </p:nvSpPr>
        <p:spPr>
          <a:xfrm>
            <a:off x="3791585" y="5200650"/>
            <a:ext cx="8383270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Probabilité node 7nm d’ici 2030 : 60 %, node 3nm d’ici 2040 : 15 %. Les probabilités de succès influencent la stratégie technologique et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75275" y="-3006090"/>
            <a:ext cx="1304925" cy="1072896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737870"/>
            <a:ext cx="992695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Scénarios de Crise - Crise Bancaire Interne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75275" y="-1408430"/>
            <a:ext cx="1304925" cy="1072896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75275" y="231775"/>
            <a:ext cx="1304925" cy="107289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6770" y="2098675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Actifs Bancaires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3388360" y="1831340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Actifs bancaires Chine 52 T$ (3x PIB), shadow banking 12 T$. Le niveau des actifs bancaires influence la stabilité financière.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826770" y="3696335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Probabilité de Crise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3388360" y="3429000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Probabilité crise 40 % d’ici 2030 (Moody’s). Les risques financiers impactent la stabilité économique et sociale.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826770" y="5336540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Réponse à la Crise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3388360" y="5069205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Bailout probable = monétisation, dépréciation yuan 15 %. La réponse à la crise influence la stabilité monétaire et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05420" y="1452245"/>
            <a:ext cx="3491865" cy="465582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05420" y="1452245"/>
            <a:ext cx="3491865" cy="4655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50850" y="1452245"/>
            <a:ext cx="3491865" cy="46850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0850" y="1452245"/>
            <a:ext cx="3491865" cy="4685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924640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924640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052814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052814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183828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1183828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314843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314843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1" descr="https://kimi-img.moonshot.cn/pub/slides/slides_tmpl/image/25-09-02-14:58:54-d2r9bbhe3tpg8rchv3fg.png">    </p:cNvPr>
          <p:cNvPicPr>
            <a:picLocks noChangeAspect="1"/>
          </p:cNvPicPr>
          <p:nvPr/>
        </p:nvPicPr>
        <p:blipFill>
          <a:blip r:embed="rId2"/>
          <a:srcRect l="0" r="0" t="110" b="110"/>
          <a:stretch/>
        </p:blipFill>
        <p:spPr>
          <a:xfrm>
            <a:off x="4154170" y="4946650"/>
            <a:ext cx="3509645" cy="1155700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09-02-14:58:54-d2r9bbhe3tpg8rchv3g0.png">    </p:cNvPr>
          <p:cNvPicPr>
            <a:picLocks noChangeAspect="1"/>
          </p:cNvPicPr>
          <p:nvPr/>
        </p:nvPicPr>
        <p:blipFill>
          <a:blip r:embed="rId3"/>
          <a:srcRect l="27" r="27" t="0" b="0"/>
          <a:stretch/>
        </p:blipFill>
        <p:spPr>
          <a:xfrm>
            <a:off x="8227060" y="4940300"/>
            <a:ext cx="3060700" cy="1168400"/>
          </a:xfrm>
          <a:prstGeom prst="rect">
            <a:avLst/>
          </a:prstGeom>
        </p:spPr>
      </p:pic>
      <p:pic>
        <p:nvPicPr>
          <p:cNvPr id="17" name="Image 3" descr="https://kimi-img.moonshot.cn/pub/slides/slides_tmpl/image/25-09-02-14:58:54-d2r9bbhe3tpg8rchv3gg.png">    </p:cNvPr>
          <p:cNvPicPr>
            <a:picLocks noChangeAspect="1"/>
          </p:cNvPicPr>
          <p:nvPr/>
        </p:nvPicPr>
        <p:blipFill>
          <a:blip r:embed="rId4"/>
          <a:srcRect l="0" r="0" t="81" b="81"/>
          <a:stretch/>
        </p:blipFill>
        <p:spPr>
          <a:xfrm>
            <a:off x="900079" y="4940611"/>
            <a:ext cx="3073400" cy="1168400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4167505" y="1452245"/>
            <a:ext cx="3491865" cy="35293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4167505" y="1452245"/>
            <a:ext cx="349186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42290" y="547370"/>
            <a:ext cx="1055878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Scénarios de Succès Chinois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56285" y="1630680"/>
            <a:ext cx="283146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Énergies Renouvelables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84835" y="2218055"/>
            <a:ext cx="329565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Énergies renouvelables : Production d’équipements (mais surcapacité). Leader en coût, pas en profitabilité. Le leadership en énergies renouvelables influence la compétitivité économique.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4418965" y="1664335"/>
            <a:ext cx="283146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Physique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4316730" y="2218055"/>
            <a:ext cx="329565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physique : Quantité, mais qualité variable (durée de vie 15-20 ans vs 40 USA). La qualité de l’infrastructure influence la compétitivité économique.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8082280" y="1652905"/>
            <a:ext cx="282384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Mobilité Électrique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7957820" y="2218055"/>
            <a:ext cx="329565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Mobilité électrique : Dominance batteries (CATL), mais dépend lithium importé (Chili, Australie). Le leadership en mobilité électrique influence la compétitivité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7" b="17"/>
          <a:stretch/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j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460500"/>
            <a:ext cx="11003280" cy="18072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53165" y="9309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53165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224895" y="9309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24895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93450" y="9309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93450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62640" y="9309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62640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15" y="71042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Scénarios de Succès US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2021813" y="2825476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2021813" y="282547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811493" y="1760581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5811493" y="176058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9401148" y="1152251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754412"/>
              </a:gs>
              <a:gs pos="10000">
                <a:srgbClr val="754412"/>
              </a:gs>
              <a:gs pos="85000">
                <a:srgbClr val="F5C166"/>
              </a:gs>
              <a:gs pos="100000">
                <a:srgbClr val="E2AA62"/>
              </a:gs>
            </a:gsLst>
            <a:lin ang="2700000" scaled="1"/>
          </a:gradFill>
          <a:ln w="12700">
            <a:solidFill>
              <a:srgbClr val="FBE199"/>
            </a:solidFill>
            <a:prstDash val="solid"/>
          </a:ln>
          <a:effectLst>
            <a:outerShdw sx="100000" sy="100000" kx="0" ky="0" algn="bl" rotWithShape="0" blurRad="290837" dist="50800" dir="2700000">
              <a:srgbClr val="f5c166">
                <a:alpha val="92941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9401148" y="115225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2178605" y="2936563"/>
            <a:ext cx="3643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2178605" y="2936563"/>
            <a:ext cx="3643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80435" y="3709885"/>
            <a:ext cx="3145914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 de Rupture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764540" y="4006215"/>
            <a:ext cx="3496945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 de rupture : IA (GPU Nvidia), biotech (ARNm), fusion (ITER leadership). L’innovation de rupture influence la compétitivité économique et technologique.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5942893" y="1871668"/>
            <a:ext cx="4811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5942893" y="1871668"/>
            <a:ext cx="4811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4577208" y="3404417"/>
            <a:ext cx="314591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Système Financier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4346575" y="3688080"/>
            <a:ext cx="349694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Système financier : Liquidité, attractivité (60 % des IPO mondiales en USD). La liquidité financière influence la compétitivité économique et financière.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9532548" y="1263338"/>
            <a:ext cx="481166" cy="4056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9532548" y="1263338"/>
            <a:ext cx="481166" cy="405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202723" y="2675838"/>
            <a:ext cx="317721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Avantages Structurels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7969250" y="2955925"/>
            <a:ext cx="3496945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Avantages structurels : Innovation, finance, alliances, institutions, démographie. Les avantages structurels influencent la stabilité et la compétitivité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4801235"/>
            <a:ext cx="10161905" cy="15894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11935" y="3267075"/>
            <a:ext cx="10161905" cy="15894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706880"/>
            <a:ext cx="10161905" cy="1589405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42290" y="781050"/>
            <a:ext cx="101981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Synthèse des Forces et Faiblesses</a:t>
            </a:r>
            <a:endParaRPr lang="en-US" sz="1600" dirty="0"/>
          </a:p>
        </p:txBody>
      </p:sp>
      <p:pic>
        <p:nvPicPr>
          <p:cNvPr id="15" name="Image 4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95" y="1966595"/>
            <a:ext cx="1089025" cy="1089025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330" y="3519805"/>
            <a:ext cx="1089025" cy="1089025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95" y="5079365"/>
            <a:ext cx="1089025" cy="1089025"/>
          </a:xfrm>
          <a:prstGeom prst="rect">
            <a:avLst/>
          </a:prstGeom>
        </p:spPr>
      </p:pic>
      <p:sp>
        <p:nvSpPr>
          <p:cNvPr id="18" name="Shape 9"/>
          <p:cNvSpPr/>
          <p:nvPr/>
        </p:nvSpPr>
        <p:spPr>
          <a:xfrm>
            <a:off x="1229678" y="220218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0"/>
          <p:cNvSpPr/>
          <p:nvPr/>
        </p:nvSpPr>
        <p:spPr>
          <a:xfrm>
            <a:off x="1229678" y="220218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2412365" y="1929765"/>
            <a:ext cx="58439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Forces Chine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2321345" y="2288940"/>
            <a:ext cx="7796220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Forces Chine : Échelle industrielle, volonté politique, capital d’épargne interne. Les forces économiques et politiques influencent la capacité de développement et de compétitivité.</a:t>
            </a:r>
            <a:endParaRPr lang="en-US" sz="1600" dirty="0"/>
          </a:p>
        </p:txBody>
      </p:sp>
      <p:sp>
        <p:nvSpPr>
          <p:cNvPr id="22" name="Shape 13"/>
          <p:cNvSpPr/>
          <p:nvPr/>
        </p:nvSpPr>
        <p:spPr>
          <a:xfrm>
            <a:off x="1229678" y="531495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4"/>
          <p:cNvSpPr/>
          <p:nvPr/>
        </p:nvSpPr>
        <p:spPr>
          <a:xfrm>
            <a:off x="1229678" y="531495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2412365" y="5006975"/>
            <a:ext cx="58439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Faiblesses Chine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2321345" y="5297316"/>
            <a:ext cx="779622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Faiblesses Chine : Démographie, dette, dépendance tech, ressources, eau. Les faiblesses structurelles influencent les défis économiques et sociaux.</a:t>
            </a:r>
            <a:endParaRPr lang="en-US" sz="1600" dirty="0"/>
          </a:p>
        </p:txBody>
      </p:sp>
      <p:sp>
        <p:nvSpPr>
          <p:cNvPr id="26" name="Shape 17"/>
          <p:cNvSpPr/>
          <p:nvPr/>
        </p:nvSpPr>
        <p:spPr>
          <a:xfrm>
            <a:off x="10501630" y="375539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8"/>
          <p:cNvSpPr/>
          <p:nvPr/>
        </p:nvSpPr>
        <p:spPr>
          <a:xfrm>
            <a:off x="10501630" y="375539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8" name="Text 19"/>
          <p:cNvSpPr/>
          <p:nvPr/>
        </p:nvSpPr>
        <p:spPr>
          <a:xfrm>
            <a:off x="3332480" y="3491865"/>
            <a:ext cx="69894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Forces USA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2147779" y="3759376"/>
            <a:ext cx="7796220" cy="5119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Forces USA : Innovation, finance, alliances, institutions, démographie. Les forces structurelles influencent la stabilité et la compétitivité économique.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8-d2r9bche3tpg8rchv3p0.jpg">    </p:cNvPr>
          <p:cNvPicPr>
            <a:picLocks noChangeAspect="1"/>
          </p:cNvPicPr>
          <p:nvPr/>
        </p:nvPicPr>
        <p:blipFill>
          <a:blip r:embed="rId2"/>
          <a:srcRect l="2053" r="2053" t="0" b="0"/>
          <a:stretch/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7-d2r9bc9e3tpg8rchv3lg.png">    </p:cNvPr>
          <p:cNvPicPr>
            <a:picLocks noChangeAspect="1"/>
          </p:cNvPicPr>
          <p:nvPr/>
        </p:nvPicPr>
        <p:blipFill>
          <a:blip r:embed="rId3">
            <a:alphaModFix amt="67000"/>
          </a:blip>
          <a:srcRect l="87" r="87" t="0" b="0"/>
          <a:stretch/>
        </p:blipFill>
        <p:spPr>
          <a:xfrm>
            <a:off x="-368935" y="-328295"/>
            <a:ext cx="5752465" cy="73259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0" y="905510"/>
            <a:ext cx="637540" cy="63754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265" y="2932430"/>
            <a:ext cx="637540" cy="63754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250" y="4585335"/>
            <a:ext cx="637540" cy="63754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-635" y="2625090"/>
            <a:ext cx="5268595" cy="1506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Probabilités Finales 2049</a:t>
            </a:r>
            <a:endParaRPr lang="en-US" sz="1600" dirty="0"/>
          </a:p>
        </p:txBody>
      </p:sp>
      <p:sp>
        <p:nvSpPr>
          <p:cNvPr id="10" name="Shape 2"/>
          <p:cNvSpPr/>
          <p:nvPr/>
        </p:nvSpPr>
        <p:spPr>
          <a:xfrm>
            <a:off x="4593273" y="101473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3"/>
          <p:cNvSpPr/>
          <p:nvPr/>
        </p:nvSpPr>
        <p:spPr>
          <a:xfrm>
            <a:off x="4593273" y="101473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5457190" y="563880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Parité PIB Chine-USA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5366385" y="963930"/>
            <a:ext cx="673798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Parité PIB Chine-USA : 85 % probabilité (mais PIB/capita USA 4x supérieur). La parité économique n’implique pas une domination complète.</a:t>
            </a: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5123498" y="304165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7"/>
          <p:cNvSpPr/>
          <p:nvPr/>
        </p:nvSpPr>
        <p:spPr>
          <a:xfrm>
            <a:off x="5123498" y="304165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5927725" y="2625090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Leadership Tech US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5836285" y="3020060"/>
            <a:ext cx="6292215" cy="701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Leadership tech US : 78 % probabilité (semi-conducteurs, AI, biotech). Le leadership technologique influence la compétitivité économique et mondiale.</a:t>
            </a:r>
            <a:endParaRPr lang="en-US" sz="1600" dirty="0"/>
          </a:p>
        </p:txBody>
      </p:sp>
      <p:sp>
        <p:nvSpPr>
          <p:cNvPr id="18" name="Shape 10"/>
          <p:cNvSpPr/>
          <p:nvPr/>
        </p:nvSpPr>
        <p:spPr>
          <a:xfrm>
            <a:off x="4749483" y="469455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1"/>
          <p:cNvSpPr/>
          <p:nvPr/>
        </p:nvSpPr>
        <p:spPr>
          <a:xfrm>
            <a:off x="4749483" y="469455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5547995" y="4669155"/>
            <a:ext cx="56883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Leadership Militaire US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5457190" y="5078095"/>
            <a:ext cx="651573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Leadership militaire US : 92 % probabilité (projection globale). Le leadership militaire influence la stabilité et la compétitivité géopolitique.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7-d2r9bc9e3tpg8rchv3kg.png">    </p:cNvPr>
          <p:cNvPicPr>
            <a:picLocks noChangeAspect="1"/>
          </p:cNvPicPr>
          <p:nvPr/>
        </p:nvPicPr>
        <p:blipFill>
          <a:blip r:embed="rId2"/>
          <a:srcRect l="23" r="23" t="0" b="0"/>
          <a:stretch/>
        </p:blipFill>
        <p:spPr>
          <a:xfrm>
            <a:off x="0" y="0"/>
            <a:ext cx="12192635" cy="358965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408305" y="21418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408305" y="21418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084320" y="19259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4084320" y="19259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759700" y="2141855"/>
            <a:ext cx="3590925" cy="374078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759700" y="2141855"/>
            <a:ext cx="3590925" cy="3740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42290" y="732155"/>
            <a:ext cx="101981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 - Ni Décline Ni Triomphe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6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7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8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3" name="Shape 19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4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552137" y="2222623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1"/>
          <p:cNvSpPr/>
          <p:nvPr/>
        </p:nvSpPr>
        <p:spPr>
          <a:xfrm>
            <a:off x="1552137" y="2222623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969974" y="28433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Monde 2049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565785" y="3405505"/>
            <a:ext cx="330581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Monde 2049 multipolaire non binaire : Chine première puissance industrielle mais pas technologique. La dynamique mondiale est complexe et multipolaire.</a:t>
            </a:r>
            <a:endParaRPr lang="en-US" sz="1600" dirty="0"/>
          </a:p>
        </p:txBody>
      </p:sp>
      <p:sp>
        <p:nvSpPr>
          <p:cNvPr id="29" name="Shape 24"/>
          <p:cNvSpPr/>
          <p:nvPr/>
        </p:nvSpPr>
        <p:spPr>
          <a:xfrm>
            <a:off x="5481080" y="2006723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5"/>
          <p:cNvSpPr/>
          <p:nvPr/>
        </p:nvSpPr>
        <p:spPr>
          <a:xfrm>
            <a:off x="5481080" y="2006723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4645862" y="2627414"/>
            <a:ext cx="274618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Compétition Permanente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4241800" y="3189605"/>
            <a:ext cx="330581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Compétition permanente : Deux systèmes en parallèle (découplage partiel). La compétition économique et technologique est un élément clé de la dynamique mondiale.</a:t>
            </a:r>
            <a:endParaRPr lang="en-US" sz="1600" dirty="0"/>
          </a:p>
        </p:txBody>
      </p:sp>
      <p:sp>
        <p:nvSpPr>
          <p:cNvPr id="33" name="Shape 28"/>
          <p:cNvSpPr/>
          <p:nvPr/>
        </p:nvSpPr>
        <p:spPr>
          <a:xfrm>
            <a:off x="9156333" y="2222623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4" name="Text 29"/>
          <p:cNvSpPr/>
          <p:nvPr/>
        </p:nvSpPr>
        <p:spPr>
          <a:xfrm>
            <a:off x="9156333" y="2222623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321115" y="28433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Risque Majeur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7917180" y="3405505"/>
            <a:ext cx="330581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Risque majeur : Crise interne chinoise (demo + dette) = choc mondial. Les risques internes peuvent avoir des impacts significatifs sur la stabilité mondiale.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05420" y="1452245"/>
            <a:ext cx="3491865" cy="465582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05420" y="1452245"/>
            <a:ext cx="3491865" cy="4655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50850" y="1452245"/>
            <a:ext cx="3491865" cy="46850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0850" y="1452245"/>
            <a:ext cx="3491865" cy="4685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924640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924640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052814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052814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183828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1183828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314843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314843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1" descr="https://kimi-img.moonshot.cn/pub/slides/slides_tmpl/image/25-09-02-14:58:54-d2r9bbhe3tpg8rchv3fg.png">    </p:cNvPr>
          <p:cNvPicPr>
            <a:picLocks noChangeAspect="1"/>
          </p:cNvPicPr>
          <p:nvPr/>
        </p:nvPicPr>
        <p:blipFill>
          <a:blip r:embed="rId2"/>
          <a:srcRect l="0" r="0" t="110" b="110"/>
          <a:stretch/>
        </p:blipFill>
        <p:spPr>
          <a:xfrm>
            <a:off x="4154170" y="4946650"/>
            <a:ext cx="3509645" cy="1155700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09-02-14:58:54-d2r9bbhe3tpg8rchv3g0.png">    </p:cNvPr>
          <p:cNvPicPr>
            <a:picLocks noChangeAspect="1"/>
          </p:cNvPicPr>
          <p:nvPr/>
        </p:nvPicPr>
        <p:blipFill>
          <a:blip r:embed="rId3"/>
          <a:srcRect l="27" r="27" t="0" b="0"/>
          <a:stretch/>
        </p:blipFill>
        <p:spPr>
          <a:xfrm>
            <a:off x="8227060" y="4940300"/>
            <a:ext cx="3060700" cy="1168400"/>
          </a:xfrm>
          <a:prstGeom prst="rect">
            <a:avLst/>
          </a:prstGeom>
        </p:spPr>
      </p:pic>
      <p:pic>
        <p:nvPicPr>
          <p:cNvPr id="17" name="Image 3" descr="https://kimi-img.moonshot.cn/pub/slides/slides_tmpl/image/25-09-02-14:58:54-d2r9bbhe3tpg8rchv3gg.png">    </p:cNvPr>
          <p:cNvPicPr>
            <a:picLocks noChangeAspect="1"/>
          </p:cNvPicPr>
          <p:nvPr/>
        </p:nvPicPr>
        <p:blipFill>
          <a:blip r:embed="rId4"/>
          <a:srcRect l="0" r="0" t="81" b="81"/>
          <a:stretch/>
        </p:blipFill>
        <p:spPr>
          <a:xfrm>
            <a:off x="900079" y="4940611"/>
            <a:ext cx="3073400" cy="1168400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4167505" y="1452245"/>
            <a:ext cx="3491865" cy="35293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4167505" y="1452245"/>
            <a:ext cx="349186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42290" y="547370"/>
            <a:ext cx="1055878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Chine vs USA : Scénarios de Compétition Globale 2025-2049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56285" y="1630680"/>
            <a:ext cx="283146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Titre et Sous-titre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84835" y="2218055"/>
            <a:ext cx="3295650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Présentation du titre et du sous-titre : analyse de scénarios multiples et indicateurs clés. Mention des sources (IMF WEO, CIA World Factbook, OCDE, CSIS, McKinsey Global Institute) et de la méthode de projections pondérées par probabilité.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4418965" y="1664335"/>
            <a:ext cx="283146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Objectif de l'Analyse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4316730" y="2218055"/>
            <a:ext cx="3295650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Objectif : anticiper la rivalité géopolitique et économique sur 24 ans sans préjuger d’un vainqueur absolu. L’analyse vise à offrir une perspective équilibrée et réaliste sur l’avenir des relations sino-américaines.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8082280" y="1652905"/>
            <a:ext cx="282384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Durée de l'Analyse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7957820" y="2218055"/>
            <a:ext cx="329565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période couverte par cette analyse s’étend de 2025 à 2049, permettant d’examiner les tendances à long terme et les évolutions potentielles des deux grandes puissances mondiales.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7-d2r9bc9e3tpg8rchv3mg.jpeg">    </p:cNvPr>
          <p:cNvPicPr>
            <a:picLocks noChangeAspect="1"/>
          </p:cNvPicPr>
          <p:nvPr/>
        </p:nvPicPr>
        <p:blipFill>
          <a:blip r:embed="rId1"/>
          <a:srcRect l="53460" r="2189" t="863" b="55034"/>
          <a:stretch/>
        </p:blipFill>
        <p:spPr>
          <a:xfrm flipH="1"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4-d2r9bbhe3tpg8rchv3f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2184400"/>
            <a:ext cx="12192000" cy="83693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998220"/>
            <a:ext cx="98698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Sources et Lectures Complémentaires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1573530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0"/>
          <p:cNvSpPr/>
          <p:nvPr/>
        </p:nvSpPr>
        <p:spPr>
          <a:xfrm>
            <a:off x="157353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H="1">
            <a:off x="1445260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44526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 flipH="1">
            <a:off x="1313815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4"/>
          <p:cNvSpPr/>
          <p:nvPr/>
        </p:nvSpPr>
        <p:spPr>
          <a:xfrm>
            <a:off x="131381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 flipH="1">
            <a:off x="1183005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118300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2" descr="https://kimi-img.moonshot.cn/pub/slides/slides_tmpl/image/25-09-02-14:58:52-d2r9bb1e3tpg8rchv3bg.png">    </p:cNvPr>
          <p:cNvPicPr>
            <a:picLocks noChangeAspect="1"/>
          </p:cNvPicPr>
          <p:nvPr/>
        </p:nvPicPr>
        <p:blipFill>
          <a:blip r:embed="rId3"/>
          <a:srcRect l="0" r="0" t="357" b="357"/>
          <a:stretch/>
        </p:blipFill>
        <p:spPr>
          <a:xfrm flipH="1" flipV="1">
            <a:off x="662940" y="541020"/>
            <a:ext cx="355600" cy="304800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09-02-14:58:52-d2r9bb1e3tpg8rchv3a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725" y="2553335"/>
            <a:ext cx="817880" cy="81788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9-02-14:58:54-d2r9bbhe3tpg8rchv3e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325" y="1831340"/>
            <a:ext cx="817880" cy="805180"/>
          </a:xfrm>
          <a:prstGeom prst="rect">
            <a:avLst/>
          </a:prstGeom>
        </p:spPr>
      </p:pic>
      <p:pic>
        <p:nvPicPr>
          <p:cNvPr id="24" name="Image 5" descr="https://kimi-img.moonshot.cn/pub/slides/slides_tmpl/image/25-09-02-14:58:54-d2r9bbhe3tpg8rchv3e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925" y="2553335"/>
            <a:ext cx="817880" cy="80518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1831340" y="2662555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8"/>
          <p:cNvSpPr/>
          <p:nvPr/>
        </p:nvSpPr>
        <p:spPr>
          <a:xfrm>
            <a:off x="1831340" y="2662555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579120" y="3573780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Données Macro</a:t>
            </a:r>
            <a:endParaRPr lang="en-US" sz="1600" dirty="0"/>
          </a:p>
        </p:txBody>
      </p:sp>
      <p:sp>
        <p:nvSpPr>
          <p:cNvPr id="28" name="Text 20"/>
          <p:cNvSpPr/>
          <p:nvPr/>
        </p:nvSpPr>
        <p:spPr>
          <a:xfrm>
            <a:off x="542290" y="3893185"/>
            <a:ext cx="339344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Données macro : IMF WEO Oct 2024, UNPD World Population Prospects 2024. Les données macroéconomiques sont essentielles pour l’analyse économique et géopolitique.</a:t>
            </a:r>
            <a:endParaRPr lang="en-US" sz="1600" dirty="0"/>
          </a:p>
        </p:txBody>
      </p:sp>
      <p:sp>
        <p:nvSpPr>
          <p:cNvPr id="29" name="Shape 21"/>
          <p:cNvSpPr/>
          <p:nvPr/>
        </p:nvSpPr>
        <p:spPr>
          <a:xfrm>
            <a:off x="5488940" y="1936115"/>
            <a:ext cx="607060" cy="5175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2"/>
          <p:cNvSpPr/>
          <p:nvPr/>
        </p:nvSpPr>
        <p:spPr>
          <a:xfrm>
            <a:off x="5488940" y="1936115"/>
            <a:ext cx="607060" cy="51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1" name="Text 23"/>
          <p:cNvSpPr/>
          <p:nvPr/>
        </p:nvSpPr>
        <p:spPr>
          <a:xfrm>
            <a:off x="4255135" y="2823845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Militaire et Technologique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4197350" y="3187065"/>
            <a:ext cx="3393440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Démo/éducation : OCDE Education at a Glance 2024, Barro-Lee Dataset. Militaire : SIPRI Military Expenditure Database 2024, CSIS China Power Project. Tech : WIPO Patent Database, ASML Annual Report, McKinsey Tech Trends 2024.</a:t>
            </a:r>
            <a:endParaRPr lang="en-US" sz="1600" dirty="0"/>
          </a:p>
        </p:txBody>
      </p:sp>
      <p:sp>
        <p:nvSpPr>
          <p:cNvPr id="33" name="Shape 25"/>
          <p:cNvSpPr/>
          <p:nvPr/>
        </p:nvSpPr>
        <p:spPr>
          <a:xfrm>
            <a:off x="9400540" y="2658110"/>
            <a:ext cx="607060" cy="5175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4" name="Text 26"/>
          <p:cNvSpPr/>
          <p:nvPr/>
        </p:nvSpPr>
        <p:spPr>
          <a:xfrm>
            <a:off x="9400540" y="2658110"/>
            <a:ext cx="607060" cy="51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7802880" y="3555365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Lectures Clés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7745095" y="3905885"/>
            <a:ext cx="339344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Lectures : « The China Shock » (Autor et al. 2023), « Can China Grow ? » (Pettis 2022). Les lectures clés offrent des perspectives approfondies sur les enjeux économiques et géopolitiques.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4-d2r9bbhe3tpg8rchv3d0.jpg">    </p:cNvPr>
          <p:cNvPicPr>
            <a:picLocks noChangeAspect="1"/>
          </p:cNvPicPr>
          <p:nvPr/>
        </p:nvPicPr>
        <p:blipFill>
          <a:blip r:embed="rId1"/>
          <a:srcRect l="71" r="16288" t="0" b="24055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55675" y="1951990"/>
            <a:ext cx="8127365" cy="1151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90000"/>
              </a:lnSpc>
            </a:pPr>
            <a:r>
              <a:rPr lang="en-US" sz="96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825115" y="4570095"/>
            <a:ext cx="191770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32375" y="4569460"/>
            <a:ext cx="3058795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4-d2r9bbhe3tpg8rchv3d0.jpg">    </p:cNvPr>
          <p:cNvPicPr>
            <a:picLocks noChangeAspect="1"/>
          </p:cNvPicPr>
          <p:nvPr/>
        </p:nvPicPr>
        <p:blipFill>
          <a:blip r:embed="rId1"/>
          <a:srcRect l="-6" r="26750" t="3925" b="16916"/>
          <a:stretch/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Méthodologie : Neutralité et Limites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 flipH="1">
            <a:off x="1573530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57353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445260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44526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1313815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131381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flipH="1">
            <a:off x="1183005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18300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1" descr="https://kimi-img.moonshot.cn/pub/slides/slides_tmpl/image/25-09-02-14:58:52-d2r9bb1e3tpg8rchv3bg.png">    </p:cNvPr>
          <p:cNvPicPr>
            <a:picLocks noChangeAspect="1"/>
          </p:cNvPicPr>
          <p:nvPr/>
        </p:nvPicPr>
        <p:blipFill>
          <a:blip r:embed="rId2"/>
          <a:srcRect l="0" r="0" t="357" b="357"/>
          <a:stretch/>
        </p:blipFill>
        <p:spPr>
          <a:xfrm flipH="1" flipV="1">
            <a:off x="662940" y="541020"/>
            <a:ext cx="355600" cy="30480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34560" y="-2088515"/>
            <a:ext cx="1564005" cy="970788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34560" y="-189865"/>
            <a:ext cx="1564005" cy="970788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55040" y="2101215"/>
            <a:ext cx="808672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Cadre d’Analyse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849630" y="2408555"/>
            <a:ext cx="936053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Explication du cadre d’analyse : trois scénarios (optimiste, pessimiste, base) par indicateur, période 2025-2049, convergence conditionnelle et croissance endogène. Limites : incertitude de ±15-20 % sur données chinoises, comparaisons per capita via UNPD 2024.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955040" y="3999865"/>
            <a:ext cx="808672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Objectif Méthodologique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49630" y="4307205"/>
            <a:ext cx="936053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Objectif : garantir transparence et prudence méthodologique. L’analyse vise à offrir une perspective équilibrée en tenant compte des incertitudes et des limites des données disponibles.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7" b="17"/>
          <a:stretch/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775" y="2049780"/>
            <a:ext cx="2708910" cy="413702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90" y="2049780"/>
            <a:ext cx="2708910" cy="413702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565" y="2049780"/>
            <a:ext cx="2708910" cy="413702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30" y="2049780"/>
            <a:ext cx="2708910" cy="4137025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42215" y="75995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Synthèse des Scénarios 2049</a:t>
            </a:r>
            <a:endParaRPr lang="en-US" sz="1600" dirty="0"/>
          </a:p>
        </p:txBody>
      </p:sp>
      <p:pic>
        <p:nvPicPr>
          <p:cNvPr id="16" name="Image 5" descr="https://kimi-img.moonshot.cn/pub/slides/slides_tmpl/image/25-09-02-14:58:58-d2r9bche3tpg8rchv3o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353" y="1743710"/>
            <a:ext cx="637540" cy="619125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9-02-14:58:58-d2r9bche3tpg8rchv3o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388" y="1743710"/>
            <a:ext cx="637540" cy="619125"/>
          </a:xfrm>
          <a:prstGeom prst="rect">
            <a:avLst/>
          </a:prstGeom>
        </p:spPr>
      </p:pic>
      <p:pic>
        <p:nvPicPr>
          <p:cNvPr id="18" name="Image 7" descr="https://kimi-img.moonshot.cn/pub/slides/slides_tmpl/image/25-09-02-14:58:58-d2r9bche3tpg8rchv3o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213" y="1743710"/>
            <a:ext cx="637540" cy="619125"/>
          </a:xfrm>
          <a:prstGeom prst="rect">
            <a:avLst/>
          </a:prstGeom>
        </p:spPr>
      </p:pic>
      <p:pic>
        <p:nvPicPr>
          <p:cNvPr id="19" name="Image 8" descr="https://kimi-img.moonshot.cn/pub/slides/slides_tmpl/image/25-09-02-14:58:58-d2r9bche3tpg8rchv3o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7598" y="1743710"/>
            <a:ext cx="637540" cy="619125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>
            <a:off x="1632585" y="1845945"/>
            <a:ext cx="473075" cy="3981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0"/>
          <p:cNvSpPr/>
          <p:nvPr/>
        </p:nvSpPr>
        <p:spPr>
          <a:xfrm>
            <a:off x="1632585" y="1845945"/>
            <a:ext cx="473075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1"/>
          <p:cNvSpPr/>
          <p:nvPr/>
        </p:nvSpPr>
        <p:spPr>
          <a:xfrm>
            <a:off x="820834" y="2505307"/>
            <a:ext cx="208724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 Base (45 %)</a:t>
            </a:r>
            <a:endParaRPr lang="en-US" sz="1600" dirty="0"/>
          </a:p>
        </p:txBody>
      </p:sp>
      <p:sp>
        <p:nvSpPr>
          <p:cNvPr id="23" name="Text 12"/>
          <p:cNvSpPr/>
          <p:nvPr/>
        </p:nvSpPr>
        <p:spPr>
          <a:xfrm>
            <a:off x="680127" y="3077651"/>
            <a:ext cx="2329778" cy="288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Parité de pouvoir économique (PPA) mais leadership US persistant en innovation et finance. Ce scénario prévoit une convergence économique partielle sans domination totale de l’une des deux puissances.</a:t>
            </a:r>
            <a:endParaRPr lang="en-US" sz="1600" dirty="0"/>
          </a:p>
        </p:txBody>
      </p:sp>
      <p:sp>
        <p:nvSpPr>
          <p:cNvPr id="24" name="Shape 13"/>
          <p:cNvSpPr/>
          <p:nvPr/>
        </p:nvSpPr>
        <p:spPr>
          <a:xfrm>
            <a:off x="4452620" y="1845945"/>
            <a:ext cx="473075" cy="3981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4"/>
          <p:cNvSpPr/>
          <p:nvPr/>
        </p:nvSpPr>
        <p:spPr>
          <a:xfrm>
            <a:off x="4452620" y="1845945"/>
            <a:ext cx="473075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15"/>
          <p:cNvSpPr/>
          <p:nvPr/>
        </p:nvSpPr>
        <p:spPr>
          <a:xfrm>
            <a:off x="3657774" y="2505307"/>
            <a:ext cx="208724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 Chine Optimiste (25 %)</a:t>
            </a:r>
            <a:endParaRPr lang="en-US" sz="1600" dirty="0"/>
          </a:p>
        </p:txBody>
      </p:sp>
      <p:sp>
        <p:nvSpPr>
          <p:cNvPr id="27" name="Text 16"/>
          <p:cNvSpPr/>
          <p:nvPr/>
        </p:nvSpPr>
        <p:spPr>
          <a:xfrm>
            <a:off x="3517067" y="3077651"/>
            <a:ext cx="2329778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Dépassement partiel sur quelques axes (industrie verte, logistique). La Chine pourrait prendre l’avantage dans certains secteurs clés, mais sans suprématie complète.</a:t>
            </a:r>
            <a:endParaRPr lang="en-US" sz="1600" dirty="0"/>
          </a:p>
        </p:txBody>
      </p:sp>
      <p:sp>
        <p:nvSpPr>
          <p:cNvPr id="28" name="Shape 17"/>
          <p:cNvSpPr/>
          <p:nvPr/>
        </p:nvSpPr>
        <p:spPr>
          <a:xfrm>
            <a:off x="7243445" y="1845945"/>
            <a:ext cx="473075" cy="3981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18"/>
          <p:cNvSpPr/>
          <p:nvPr/>
        </p:nvSpPr>
        <p:spPr>
          <a:xfrm>
            <a:off x="7243445" y="1845945"/>
            <a:ext cx="473075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0" name="Text 19"/>
          <p:cNvSpPr/>
          <p:nvPr/>
        </p:nvSpPr>
        <p:spPr>
          <a:xfrm>
            <a:off x="6451614" y="2505307"/>
            <a:ext cx="2087245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 Chine Pessimiste (30 %)</a:t>
            </a:r>
            <a:endParaRPr lang="en-US" sz="1600" dirty="0"/>
          </a:p>
        </p:txBody>
      </p:sp>
      <p:sp>
        <p:nvSpPr>
          <p:cNvPr id="31" name="Text 20"/>
          <p:cNvSpPr/>
          <p:nvPr/>
        </p:nvSpPr>
        <p:spPr>
          <a:xfrm>
            <a:off x="6310907" y="3077651"/>
            <a:ext cx="2329778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Piège du revenu intermédiaire + crise démographique = croissance &lt;2% dès 2035. La Chine pourrait être freinée par des défis démographiques et économiques majeurs.</a:t>
            </a:r>
            <a:endParaRPr lang="en-US" sz="1600" dirty="0"/>
          </a:p>
        </p:txBody>
      </p:sp>
      <p:sp>
        <p:nvSpPr>
          <p:cNvPr id="32" name="Shape 21"/>
          <p:cNvSpPr/>
          <p:nvPr/>
        </p:nvSpPr>
        <p:spPr>
          <a:xfrm>
            <a:off x="10069830" y="1845945"/>
            <a:ext cx="473075" cy="3981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2"/>
          <p:cNvSpPr/>
          <p:nvPr/>
        </p:nvSpPr>
        <p:spPr>
          <a:xfrm>
            <a:off x="10069830" y="1845945"/>
            <a:ext cx="473075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4" name="Text 23"/>
          <p:cNvSpPr/>
          <p:nvPr/>
        </p:nvSpPr>
        <p:spPr>
          <a:xfrm>
            <a:off x="9250287" y="2505307"/>
            <a:ext cx="208724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Avertissement</a:t>
            </a:r>
            <a:endParaRPr lang="en-US" sz="1600" dirty="0"/>
          </a:p>
        </p:txBody>
      </p:sp>
      <p:sp>
        <p:nvSpPr>
          <p:cNvPr id="35" name="Text 24"/>
          <p:cNvSpPr/>
          <p:nvPr/>
        </p:nvSpPr>
        <p:spPr>
          <a:xfrm>
            <a:off x="9109580" y="3077651"/>
            <a:ext cx="2329778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Aucun scénario ne prévoit une « suprématie » totale de l’un sur l’autre. Les projections tiennent compte des incertitudes et des évolutions possibles.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Économie &amp; Dette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7-d2r9bc9e3tpg8rchv3m0.png">    </p:cNvPr>
          <p:cNvPicPr>
            <a:picLocks noChangeAspect="1"/>
          </p:cNvPicPr>
          <p:nvPr/>
        </p:nvPicPr>
        <p:blipFill>
          <a:blip r:embed="rId2"/>
          <a:srcRect l="17" r="17" t="0" b="0"/>
          <a:stretch/>
        </p:blipFill>
        <p:spPr>
          <a:xfrm>
            <a:off x="4590706" y="2502051"/>
            <a:ext cx="1092200" cy="18923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924640" y="91009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924640" y="91009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1052814" y="91009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052814" y="91009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11183828" y="91009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183828" y="91009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314843" y="91009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314843" y="91009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2" descr="https://kimi-img.moonshot.cn/pub/slides/slides_tmpl/image/25-09-02-14:58:57-d2r9bc9e3tpg8rchv3m0.png">    </p:cNvPr>
          <p:cNvPicPr>
            <a:picLocks noChangeAspect="1"/>
          </p:cNvPicPr>
          <p:nvPr/>
        </p:nvPicPr>
        <p:blipFill>
          <a:blip r:embed="rId3"/>
          <a:srcRect l="17" r="17" t="0" b="0"/>
          <a:stretch/>
        </p:blipFill>
        <p:spPr>
          <a:xfrm rot="10800000">
            <a:off x="1541077" y="3468617"/>
            <a:ext cx="1092200" cy="189230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09-02-14:58:57-d2r9bc9e3tpg8rchv3m0.png">    </p:cNvPr>
          <p:cNvPicPr>
            <a:picLocks noChangeAspect="1"/>
          </p:cNvPicPr>
          <p:nvPr/>
        </p:nvPicPr>
        <p:blipFill>
          <a:blip r:embed="rId4"/>
          <a:srcRect l="17" r="17" t="0" b="0"/>
          <a:stretch/>
        </p:blipFill>
        <p:spPr>
          <a:xfrm rot="10800000">
            <a:off x="6640366" y="3468617"/>
            <a:ext cx="1092200" cy="1892300"/>
          </a:xfrm>
          <a:prstGeom prst="rect">
            <a:avLst/>
          </a:prstGeom>
        </p:spPr>
      </p:pic>
      <p:pic>
        <p:nvPicPr>
          <p:cNvPr id="14" name="Image 4" descr="https://kimi-img.moonshot.cn/pub/slides/slides_tmpl/image/25-09-02-14:58:57-d2r9bc9e3tpg8rchv3m0.png">    </p:cNvPr>
          <p:cNvPicPr>
            <a:picLocks noChangeAspect="1"/>
          </p:cNvPicPr>
          <p:nvPr/>
        </p:nvPicPr>
        <p:blipFill>
          <a:blip r:embed="rId5"/>
          <a:srcRect l="17" r="17" t="0" b="0"/>
          <a:stretch/>
        </p:blipFill>
        <p:spPr>
          <a:xfrm>
            <a:off x="9679913" y="2510361"/>
            <a:ext cx="1092200" cy="1892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11810" y="726440"/>
            <a:ext cx="1009967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Indicateurs de Référence 2025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1764991" y="4671730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0"/>
          <p:cNvSpPr/>
          <p:nvPr/>
        </p:nvSpPr>
        <p:spPr>
          <a:xfrm>
            <a:off x="1764991" y="4671730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2646045" y="4222750"/>
            <a:ext cx="428371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PIB Nominal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2541905" y="4476115"/>
            <a:ext cx="428371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PIB nominal USA 29,3 T$ vs Chine 18,6 T$. Le PIB nominal mesure la production économique sans ajustement pour le coût de la vie.</a:t>
            </a: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4813594" y="2861125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4"/>
          <p:cNvSpPr/>
          <p:nvPr/>
        </p:nvSpPr>
        <p:spPr>
          <a:xfrm>
            <a:off x="4813594" y="2861125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616585" y="1790700"/>
            <a:ext cx="428371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PIB PPA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511810" y="2044065"/>
            <a:ext cx="428371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PIB PPA Chine 35,8 T$ vs USA 29,3 T$. Le PIB parité de pouvoir d’achat (PPA) ajuste pour les différences de coût de la vie entre les pays.</a:t>
            </a:r>
            <a:endParaRPr lang="en-US" sz="1600" dirty="0"/>
          </a:p>
        </p:txBody>
      </p:sp>
      <p:sp>
        <p:nvSpPr>
          <p:cNvPr id="24" name="Shape 17"/>
          <p:cNvSpPr/>
          <p:nvPr/>
        </p:nvSpPr>
        <p:spPr>
          <a:xfrm>
            <a:off x="6857735" y="4688664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8"/>
          <p:cNvSpPr/>
          <p:nvPr/>
        </p:nvSpPr>
        <p:spPr>
          <a:xfrm>
            <a:off x="6857735" y="4688664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686040" y="4222750"/>
            <a:ext cx="428371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PIB/Habitant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7581265" y="4476115"/>
            <a:ext cx="428371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PIB/habitant USA 86 200 $ vs Chine 13 100 $. Ce chiffre reflète le niveau de richesse par individu dans chaque pays.</a:t>
            </a:r>
            <a:endParaRPr lang="en-US" sz="1600" dirty="0"/>
          </a:p>
        </p:txBody>
      </p:sp>
      <p:sp>
        <p:nvSpPr>
          <p:cNvPr id="28" name="Shape 21"/>
          <p:cNvSpPr/>
          <p:nvPr/>
        </p:nvSpPr>
        <p:spPr>
          <a:xfrm>
            <a:off x="9899777" y="2879414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2"/>
          <p:cNvSpPr/>
          <p:nvPr/>
        </p:nvSpPr>
        <p:spPr>
          <a:xfrm>
            <a:off x="9899777" y="2879414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5631815" y="1790700"/>
            <a:ext cx="428371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Population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5527675" y="2044065"/>
            <a:ext cx="428371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Population Chine 1 408 M vs USA 342 M. La taille de la population influence la capacité de production et de consommation des deux pays.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Chine vs USA 2049 : Les Nouveaux Mondes</dc:title>
  <dc:subject>Chine vs USA 2049 : Les Nouveaux Mondes</dc:subject>
  <dc:creator>Kimi</dc:creator>
  <cp:lastModifiedBy>Kimi</cp:lastModifiedBy>
  <cp:revision>1</cp:revision>
  <dcterms:created xsi:type="dcterms:W3CDTF">2025-11-11T18:05:42Z</dcterms:created>
  <dcterms:modified xsi:type="dcterms:W3CDTF">2025-11-11T18:05:42Z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{"Label":"Chine vs USA 2049 : Les Nouveaux Mondes","ContentProducer":"001191110108MACG2KBH8F10000","ProduceID":"d49nj9os8jdv7nkhb2h0","ReservedCode1":"","ContentPropagator":"001191110108MACG2KBH8F20000","PropagateID":"d49nj9os8jdv7nkhb2h0","ReservedCode2":""}</vt:lpwstr>
  </property>
</Properties>
</file>